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35"/>
  </p:notesMasterIdLst>
  <p:sldIdLst>
    <p:sldId id="256" r:id="rId2"/>
    <p:sldId id="257" r:id="rId3"/>
    <p:sldId id="259" r:id="rId4"/>
    <p:sldId id="293" r:id="rId5"/>
    <p:sldId id="261" r:id="rId6"/>
    <p:sldId id="283" r:id="rId7"/>
    <p:sldId id="282" r:id="rId8"/>
    <p:sldId id="284" r:id="rId9"/>
    <p:sldId id="260" r:id="rId10"/>
    <p:sldId id="266" r:id="rId11"/>
    <p:sldId id="285" r:id="rId12"/>
    <p:sldId id="286" r:id="rId13"/>
    <p:sldId id="290" r:id="rId14"/>
    <p:sldId id="267" r:id="rId15"/>
    <p:sldId id="262" r:id="rId16"/>
    <p:sldId id="270" r:id="rId17"/>
    <p:sldId id="268" r:id="rId18"/>
    <p:sldId id="269" r:id="rId19"/>
    <p:sldId id="263" r:id="rId20"/>
    <p:sldId id="277" r:id="rId21"/>
    <p:sldId id="279" r:id="rId22"/>
    <p:sldId id="278" r:id="rId23"/>
    <p:sldId id="271" r:id="rId24"/>
    <p:sldId id="264" r:id="rId25"/>
    <p:sldId id="274" r:id="rId26"/>
    <p:sldId id="291" r:id="rId27"/>
    <p:sldId id="292" r:id="rId28"/>
    <p:sldId id="281" r:id="rId29"/>
    <p:sldId id="287" r:id="rId30"/>
    <p:sldId id="288" r:id="rId31"/>
    <p:sldId id="280" r:id="rId32"/>
    <p:sldId id="289" r:id="rId33"/>
    <p:sldId id="25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țiune fără titlu" id="{90E77CCA-22A8-4911-98DE-7FD7B7D852AB}">
          <p14:sldIdLst>
            <p14:sldId id="256"/>
            <p14:sldId id="257"/>
            <p14:sldId id="259"/>
            <p14:sldId id="293"/>
            <p14:sldId id="261"/>
            <p14:sldId id="283"/>
            <p14:sldId id="282"/>
            <p14:sldId id="284"/>
            <p14:sldId id="260"/>
            <p14:sldId id="266"/>
            <p14:sldId id="285"/>
            <p14:sldId id="286"/>
            <p14:sldId id="290"/>
            <p14:sldId id="267"/>
            <p14:sldId id="262"/>
            <p14:sldId id="270"/>
            <p14:sldId id="268"/>
            <p14:sldId id="269"/>
            <p14:sldId id="263"/>
            <p14:sldId id="277"/>
            <p14:sldId id="279"/>
            <p14:sldId id="278"/>
            <p14:sldId id="271"/>
            <p14:sldId id="264"/>
            <p14:sldId id="274"/>
            <p14:sldId id="291"/>
            <p14:sldId id="292"/>
            <p14:sldId id="281"/>
            <p14:sldId id="287"/>
            <p14:sldId id="288"/>
            <p14:sldId id="280"/>
            <p14:sldId id="289"/>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8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MD"/>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C5285-26A7-4A2E-997B-F28AFDA05086}" type="datetimeFigureOut">
              <a:rPr lang="ro-MD" smtClean="0"/>
              <a:t>14.02.2022</a:t>
            </a:fld>
            <a:endParaRPr lang="ro-MD"/>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MD"/>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o-MD"/>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MD"/>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3C781F-18F6-4202-87C2-FF70C61BB53E}" type="slidenum">
              <a:rPr lang="ro-MD" smtClean="0"/>
              <a:t>‹#›</a:t>
            </a:fld>
            <a:endParaRPr lang="ro-MD"/>
          </a:p>
        </p:txBody>
      </p:sp>
    </p:spTree>
    <p:extLst>
      <p:ext uri="{BB962C8B-B14F-4D97-AF65-F5344CB8AC3E}">
        <p14:creationId xmlns:p14="http://schemas.microsoft.com/office/powerpoint/2010/main" val="2688804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o-MD" dirty="0"/>
          </a:p>
        </p:txBody>
      </p:sp>
      <p:sp>
        <p:nvSpPr>
          <p:cNvPr id="4" name="Номер слайда 3"/>
          <p:cNvSpPr>
            <a:spLocks noGrp="1"/>
          </p:cNvSpPr>
          <p:nvPr>
            <p:ph type="sldNum" sz="quarter" idx="5"/>
          </p:nvPr>
        </p:nvSpPr>
        <p:spPr/>
        <p:txBody>
          <a:bodyPr/>
          <a:lstStyle/>
          <a:p>
            <a:fld id="{443C781F-18F6-4202-87C2-FF70C61BB53E}" type="slidenum">
              <a:rPr lang="ro-MD" smtClean="0"/>
              <a:t>33</a:t>
            </a:fld>
            <a:endParaRPr lang="ro-MD"/>
          </a:p>
        </p:txBody>
      </p:sp>
    </p:spTree>
    <p:extLst>
      <p:ext uri="{BB962C8B-B14F-4D97-AF65-F5344CB8AC3E}">
        <p14:creationId xmlns:p14="http://schemas.microsoft.com/office/powerpoint/2010/main" val="27602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o-RO"/>
              <a:t>Faceți clic pentru a edita stilul de titlu coordonator</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a:t>Faceți clic pentru a edita stilul de subtitlu coordonator</a:t>
            </a:r>
            <a:endParaRPr lang="en-US" dirty="0"/>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28803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79700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700B49-15B2-4817-8929-68345A1CE660}" type="slidenum">
              <a:rPr lang="ro-RO" smtClean="0"/>
              <a:t>‹#›</a:t>
            </a:fld>
            <a:endParaRPr lang="ro-R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2194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FEA7FD19-0158-431F-AF27-6CA6C3B38EEE}" type="datetimeFigureOut">
              <a:rPr lang="ro-RO" smtClean="0"/>
              <a:t>14.02.2022</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3297667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FEA7FD19-0158-431F-AF27-6CA6C3B38EEE}" type="datetimeFigureOut">
              <a:rPr lang="ro-RO" smtClean="0"/>
              <a:t>14.02.2022</a:t>
            </a:fld>
            <a:endParaRPr lang="ro-RO"/>
          </a:p>
        </p:txBody>
      </p:sp>
      <p:sp>
        <p:nvSpPr>
          <p:cNvPr id="6" name="Footer Placeholder 5"/>
          <p:cNvSpPr>
            <a:spLocks noGrp="1"/>
          </p:cNvSpPr>
          <p:nvPr>
            <p:ph type="ftr" sz="quarter" idx="11"/>
          </p:nvPr>
        </p:nvSpPr>
        <p:spPr/>
        <p:txBody>
          <a:bodyPr/>
          <a:lstStyle/>
          <a:p>
            <a:endParaRPr lang="ro-R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700B49-15B2-4817-8929-68345A1CE660}" type="slidenum">
              <a:rPr lang="ro-RO" smtClean="0"/>
              <a:t>‹#›</a:t>
            </a:fld>
            <a:endParaRPr lang="ro-R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1479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FEA7FD19-0158-431F-AF27-6CA6C3B38EEE}" type="datetimeFigureOut">
              <a:rPr lang="ro-RO" smtClean="0"/>
              <a:t>14.02.2022</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986585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ncho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953591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969825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o-RO"/>
              <a:t>Faceți clic pentru a edita stilul de titlu coordonator</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295855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FEA7FD19-0158-431F-AF27-6CA6C3B38EEE}" type="datetimeFigureOut">
              <a:rPr lang="ro-RO" smtClean="0"/>
              <a:t>14.02.2022</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240611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FEA7FD19-0158-431F-AF27-6CA6C3B38EEE}" type="datetimeFigureOut">
              <a:rPr lang="ro-RO" smtClean="0"/>
              <a:t>14.02.2022</a:t>
            </a:fld>
            <a:endParaRPr lang="ro-RO"/>
          </a:p>
        </p:txBody>
      </p:sp>
      <p:sp>
        <p:nvSpPr>
          <p:cNvPr id="6" name="Footer Placeholder 5"/>
          <p:cNvSpPr>
            <a:spLocks noGrp="1"/>
          </p:cNvSpPr>
          <p:nvPr>
            <p:ph type="ftr" sz="quarter" idx="11"/>
          </p:nvPr>
        </p:nvSpPr>
        <p:spPr/>
        <p:txBody>
          <a:bodyPr/>
          <a:lstStyle/>
          <a:p>
            <a:endParaRPr lang="ro-R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21805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FEA7FD19-0158-431F-AF27-6CA6C3B38EEE}" type="datetimeFigureOut">
              <a:rPr lang="ro-RO" smtClean="0"/>
              <a:t>14.02.2022</a:t>
            </a:fld>
            <a:endParaRPr lang="ro-RO"/>
          </a:p>
        </p:txBody>
      </p:sp>
      <p:sp>
        <p:nvSpPr>
          <p:cNvPr id="8" name="Footer Placeholder 7"/>
          <p:cNvSpPr>
            <a:spLocks noGrp="1"/>
          </p:cNvSpPr>
          <p:nvPr>
            <p:ph type="ftr" sz="quarter" idx="11"/>
          </p:nvPr>
        </p:nvSpPr>
        <p:spPr/>
        <p:txBody>
          <a:bodyPr/>
          <a:lstStyle/>
          <a:p>
            <a:endParaRPr lang="ro-R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3210357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FEA7FD19-0158-431F-AF27-6CA6C3B38EEE}" type="datetimeFigureOut">
              <a:rPr lang="ro-RO" smtClean="0"/>
              <a:t>14.02.2022</a:t>
            </a:fld>
            <a:endParaRPr lang="ro-RO"/>
          </a:p>
        </p:txBody>
      </p:sp>
      <p:sp>
        <p:nvSpPr>
          <p:cNvPr id="4" name="Footer Placeholder 3"/>
          <p:cNvSpPr>
            <a:spLocks noGrp="1"/>
          </p:cNvSpPr>
          <p:nvPr>
            <p:ph type="ftr" sz="quarter" idx="11"/>
          </p:nvPr>
        </p:nvSpPr>
        <p:spPr/>
        <p:txBody>
          <a:bodyPr/>
          <a:lstStyle/>
          <a:p>
            <a:endParaRPr lang="ro-R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14512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7FD19-0158-431F-AF27-6CA6C3B38EEE}" type="datetimeFigureOut">
              <a:rPr lang="ro-RO" smtClean="0"/>
              <a:t>14.02.2022</a:t>
            </a:fld>
            <a:endParaRPr lang="ro-RO"/>
          </a:p>
        </p:txBody>
      </p:sp>
      <p:sp>
        <p:nvSpPr>
          <p:cNvPr id="3" name="Footer Placeholder 2"/>
          <p:cNvSpPr>
            <a:spLocks noGrp="1"/>
          </p:cNvSpPr>
          <p:nvPr>
            <p:ph type="ftr" sz="quarter" idx="11"/>
          </p:nvPr>
        </p:nvSpPr>
        <p:spPr/>
        <p:txBody>
          <a:bodyPr/>
          <a:lstStyle/>
          <a:p>
            <a:endParaRPr lang="ro-R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220144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o-RO"/>
              <a:t>Faceți clic pentru a edita stilul de titlu coordonator</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FEA7FD19-0158-431F-AF27-6CA6C3B38EEE}" type="datetimeFigureOut">
              <a:rPr lang="ro-RO" smtClean="0"/>
              <a:t>14.02.2022</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1764677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FEA7FD19-0158-431F-AF27-6CA6C3B38EEE}" type="datetimeFigureOut">
              <a:rPr lang="ro-RO" smtClean="0"/>
              <a:t>14.02.2022</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700B49-15B2-4817-8929-68345A1CE660}" type="slidenum">
              <a:rPr lang="ro-RO" smtClean="0"/>
              <a:t>‹#›</a:t>
            </a:fld>
            <a:endParaRPr lang="ro-RO"/>
          </a:p>
        </p:txBody>
      </p:sp>
    </p:spTree>
    <p:extLst>
      <p:ext uri="{BB962C8B-B14F-4D97-AF65-F5344CB8AC3E}">
        <p14:creationId xmlns:p14="http://schemas.microsoft.com/office/powerpoint/2010/main" val="2174211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A7FD19-0158-431F-AF27-6CA6C3B38EEE}" type="datetimeFigureOut">
              <a:rPr lang="ro-RO" smtClean="0"/>
              <a:t>14.02.2022</a:t>
            </a:fld>
            <a:endParaRPr lang="ro-R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1700B49-15B2-4817-8929-68345A1CE660}" type="slidenum">
              <a:rPr lang="ro-RO" smtClean="0"/>
              <a:t>‹#›</a:t>
            </a:fld>
            <a:endParaRPr lang="ro-RO"/>
          </a:p>
        </p:txBody>
      </p:sp>
    </p:spTree>
    <p:extLst>
      <p:ext uri="{BB962C8B-B14F-4D97-AF65-F5344CB8AC3E}">
        <p14:creationId xmlns:p14="http://schemas.microsoft.com/office/powerpoint/2010/main" val="3626461639"/>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aitinere.md/" TargetMode="External"/><Relationship Id="rId2" Type="http://schemas.openxmlformats.org/officeDocument/2006/relationships/hyperlink" Target="http://www.henricapitant.md/"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8.png"/><Relationship Id="rId12"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png"/><Relationship Id="rId11" Type="http://schemas.openxmlformats.org/officeDocument/2006/relationships/image" Target="../media/image11.png"/><Relationship Id="rId5" Type="http://schemas.openxmlformats.org/officeDocument/2006/relationships/image" Target="../media/image7.png"/><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egis.md/cautare/getResults?doc_id=111918&amp;lang=ro"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5EACF69-EAE7-4B90-9AFE-A4BFB5274BDF}"/>
              </a:ext>
            </a:extLst>
          </p:cNvPr>
          <p:cNvSpPr>
            <a:spLocks noGrp="1"/>
          </p:cNvSpPr>
          <p:nvPr>
            <p:ph type="ctrTitle"/>
          </p:nvPr>
        </p:nvSpPr>
        <p:spPr>
          <a:xfrm>
            <a:off x="2052321" y="2414136"/>
            <a:ext cx="9452292" cy="1584961"/>
          </a:xfrm>
        </p:spPr>
        <p:txBody>
          <a:bodyPr>
            <a:normAutofit fontScale="90000"/>
          </a:bodyPr>
          <a:lstStyle/>
          <a:p>
            <a:pPr algn="ct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1800" dirty="0">
                <a:effectLst/>
                <a:latin typeface="Calibri" panose="020F0502020204030204" pitchFamily="34" charset="0"/>
                <a:ea typeface="Calibri" panose="020F0502020204030204" pitchFamily="34" charset="0"/>
                <a:cs typeface="Times New Roman" panose="02020603050405020304" pitchFamily="18" charset="0"/>
              </a:rPr>
              <a:t/>
            </a:r>
            <a:br>
              <a:rPr lang="ro-RO" sz="1800" dirty="0">
                <a:effectLst/>
                <a:latin typeface="Calibri" panose="020F0502020204030204" pitchFamily="34" charset="0"/>
                <a:ea typeface="Calibri" panose="020F0502020204030204" pitchFamily="34" charset="0"/>
                <a:cs typeface="Times New Roman" panose="02020603050405020304" pitchFamily="18" charset="0"/>
              </a:rPr>
            </a:br>
            <a:r>
              <a:rPr lang="ro-RO" sz="2700" dirty="0">
                <a:effectLst/>
                <a:latin typeface="Calibri" panose="020F0502020204030204" pitchFamily="34" charset="0"/>
                <a:ea typeface="Calibri" panose="020F0502020204030204" pitchFamily="34" charset="0"/>
                <a:cs typeface="Times New Roman" panose="02020603050405020304" pitchFamily="18" charset="0"/>
              </a:rPr>
              <a:t/>
            </a:r>
            <a:br>
              <a:rPr lang="ro-RO" sz="2700" dirty="0">
                <a:effectLst/>
                <a:latin typeface="Calibri" panose="020F0502020204030204" pitchFamily="34" charset="0"/>
                <a:ea typeface="Calibri" panose="020F0502020204030204" pitchFamily="34" charset="0"/>
                <a:cs typeface="Times New Roman" panose="02020603050405020304" pitchFamily="18" charset="0"/>
              </a:rPr>
            </a:br>
            <a:r>
              <a:rPr lang="ro-RO" sz="2700" b="1" dirty="0">
                <a:solidFill>
                  <a:schemeClr val="accent5">
                    <a:lumMod val="75000"/>
                  </a:schemeClr>
                </a:solidFill>
                <a:latin typeface="Times New Roman" panose="02020603050405020304" pitchFamily="18" charset="0"/>
                <a:cs typeface="Times New Roman" panose="02020603050405020304" pitchFamily="18" charset="0"/>
              </a:rPr>
              <a:t>TEMA NR.2 </a:t>
            </a:r>
            <a:br>
              <a:rPr lang="ro-RO" sz="2700" b="1" dirty="0">
                <a:solidFill>
                  <a:schemeClr val="accent5">
                    <a:lumMod val="75000"/>
                  </a:schemeClr>
                </a:solidFill>
                <a:latin typeface="Times New Roman" panose="02020603050405020304" pitchFamily="18" charset="0"/>
                <a:cs typeface="Times New Roman" panose="02020603050405020304" pitchFamily="18" charset="0"/>
              </a:rPr>
            </a:br>
            <a:r>
              <a:rPr lang="ro-MD" sz="2700" b="1" dirty="0">
                <a:solidFill>
                  <a:schemeClr val="accent5">
                    <a:lumMod val="75000"/>
                  </a:schemeClr>
                </a:solidFill>
                <a:effectLst/>
                <a:latin typeface="Times New Roman" panose="02020603050405020304" pitchFamily="18" charset="0"/>
                <a:ea typeface="Times New Roman" panose="02020603050405020304" pitchFamily="18" charset="0"/>
              </a:rPr>
              <a:t>Obligațiile legale ale antreprenorului pentru dezvoltarea </a:t>
            </a:r>
            <a:br>
              <a:rPr lang="ro-MD" sz="2700" b="1" dirty="0">
                <a:solidFill>
                  <a:schemeClr val="accent5">
                    <a:lumMod val="75000"/>
                  </a:schemeClr>
                </a:solidFill>
                <a:effectLst/>
                <a:latin typeface="Times New Roman" panose="02020603050405020304" pitchFamily="18" charset="0"/>
                <a:ea typeface="Times New Roman" panose="02020603050405020304" pitchFamily="18" charset="0"/>
              </a:rPr>
            </a:br>
            <a:r>
              <a:rPr lang="ro-MD" sz="2700" b="1" dirty="0">
                <a:solidFill>
                  <a:schemeClr val="accent5">
                    <a:lumMod val="75000"/>
                  </a:schemeClr>
                </a:solidFill>
                <a:effectLst/>
                <a:latin typeface="Times New Roman" panose="02020603050405020304" pitchFamily="18" charset="0"/>
                <a:ea typeface="Times New Roman" panose="02020603050405020304" pitchFamily="18" charset="0"/>
              </a:rPr>
              <a:t>unei afaceri sociale</a:t>
            </a:r>
            <a:r>
              <a:rPr lang="ro-RO" sz="27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r>
            <a:br>
              <a:rPr lang="ro-RO" sz="2700"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ro-MD" sz="2700" b="1" dirty="0" smtClean="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Formator: Dr.hab. Plotnic Olesea, profesor universitar</a:t>
            </a:r>
            <a:endParaRPr lang="ro-MD" sz="2700" b="1" dirty="0">
              <a:solidFill>
                <a:schemeClr val="accent5">
                  <a:lumMod val="75000"/>
                </a:schemeClr>
              </a:solidFill>
            </a:endParaRPr>
          </a:p>
        </p:txBody>
      </p:sp>
      <p:sp>
        <p:nvSpPr>
          <p:cNvPr id="3" name="Subtitlu 2">
            <a:extLst>
              <a:ext uri="{FF2B5EF4-FFF2-40B4-BE49-F238E27FC236}">
                <a16:creationId xmlns:a16="http://schemas.microsoft.com/office/drawing/2014/main" id="{2FD7990B-32DB-435D-A9FE-5F62932CCDEF}"/>
              </a:ext>
            </a:extLst>
          </p:cNvPr>
          <p:cNvSpPr>
            <a:spLocks noGrp="1"/>
          </p:cNvSpPr>
          <p:nvPr>
            <p:ph type="subTitle" idx="1"/>
          </p:nvPr>
        </p:nvSpPr>
        <p:spPr>
          <a:xfrm>
            <a:off x="1889761" y="4779562"/>
            <a:ext cx="9614852" cy="1126283"/>
          </a:xfrm>
        </p:spPr>
        <p:txBody>
          <a:bodyPr>
            <a:normAutofit fontScale="25000" lnSpcReduction="20000"/>
          </a:bodyPr>
          <a:lstStyle/>
          <a:p>
            <a:pPr algn="ctr">
              <a:lnSpc>
                <a:spcPct val="107000"/>
              </a:lnSpc>
              <a:spcAft>
                <a:spcPts val="800"/>
              </a:spcAft>
            </a:pPr>
            <a:r>
              <a:rPr lang="ro-MD" sz="7200" b="1" i="1" dirty="0">
                <a:effectLst/>
                <a:latin typeface="Calibri" panose="020F0502020204030204" pitchFamily="34" charset="0"/>
                <a:ea typeface="DengXian" panose="02010600030101010101" pitchFamily="2" charset="-122"/>
                <a:cs typeface="Times New Roman" panose="02020603050405020304" pitchFamily="18" charset="0"/>
              </a:rPr>
              <a:t>Proiectul GoYouth+ este implementat de  Asociația Henri Capitant de Cultură Juridică /</a:t>
            </a:r>
            <a:r>
              <a:rPr lang="ro-MD" sz="7200" b="1" i="1" dirty="0">
                <a:effectLst/>
                <a:latin typeface="Calibri" panose="020F0502020204030204" pitchFamily="34" charset="0"/>
                <a:ea typeface="DengXian" panose="02010600030101010101" pitchFamily="2" charset="-122"/>
                <a:cs typeface="Calibri" panose="020F0502020204030204" pitchFamily="34" charset="0"/>
              </a:rPr>
              <a:t>AHCCJ  </a:t>
            </a:r>
            <a:r>
              <a:rPr lang="ro-MD" sz="7200" b="1" i="1" dirty="0">
                <a:effectLst/>
                <a:latin typeface="Calibri" panose="020F0502020204030204" pitchFamily="34" charset="0"/>
                <a:ea typeface="Calibri" panose="020F0502020204030204" pitchFamily="34" charset="0"/>
                <a:cs typeface="Calibri" panose="020F0502020204030204" pitchFamily="34" charset="0"/>
              </a:rPr>
              <a:t>(Grant nr.979)</a:t>
            </a:r>
            <a:endParaRPr lang="ro-MD" sz="7200" b="1" i="1" dirty="0">
              <a:effectLst/>
              <a:latin typeface="Calibri" panose="020F0502020204030204" pitchFamily="34" charset="0"/>
              <a:ea typeface="DengXian" panose="02010600030101010101" pitchFamily="2" charset="-122"/>
              <a:cs typeface="Calibri" panose="020F0502020204030204" pitchFamily="34" charset="0"/>
            </a:endParaRPr>
          </a:p>
          <a:p>
            <a:pPr algn="ctr">
              <a:lnSpc>
                <a:spcPct val="107000"/>
              </a:lnSpc>
              <a:spcAft>
                <a:spcPts val="800"/>
              </a:spcAft>
            </a:pPr>
            <a:r>
              <a:rPr lang="ro-MD" sz="7200" b="1" dirty="0">
                <a:solidFill>
                  <a:srgbClr val="0070C0"/>
                </a:solidFill>
                <a:effectLst/>
                <a:latin typeface="Calibri" panose="020F0502020204030204" pitchFamily="34" charset="0"/>
                <a:ea typeface="DengXian" panose="02010600030101010101" pitchFamily="2" charset="-122"/>
                <a:cs typeface="Times New Roman" panose="02020603050405020304" pitchFamily="18" charset="0"/>
                <a:hlinkClick r:id="rId2">
                  <a:extLst>
                    <a:ext uri="{A12FA001-AC4F-418D-AE19-62706E023703}">
                      <ahyp:hlinkClr xmlns:ahyp="http://schemas.microsoft.com/office/drawing/2018/hyperlinkcolor" xmlns="" val="tx"/>
                    </a:ext>
                  </a:extLst>
                </a:hlinkClick>
              </a:rPr>
              <a:t>www.henricapitant.md</a:t>
            </a:r>
            <a:r>
              <a:rPr lang="ro-MD" sz="7200" b="1" dirty="0">
                <a:solidFill>
                  <a:srgbClr val="0070C0"/>
                </a:solidFill>
                <a:effectLst/>
                <a:latin typeface="Calibri" panose="020F0502020204030204" pitchFamily="34" charset="0"/>
                <a:ea typeface="DengXian" panose="02010600030101010101" pitchFamily="2" charset="-122"/>
                <a:cs typeface="Times New Roman" panose="02020603050405020304" pitchFamily="18" charset="0"/>
              </a:rPr>
              <a:t> / </a:t>
            </a:r>
            <a:r>
              <a:rPr lang="ro-MD" sz="7200" b="1" dirty="0">
                <a:solidFill>
                  <a:srgbClr val="0070C0"/>
                </a:solidFill>
                <a:effectLst/>
                <a:latin typeface="Calibri" panose="020F0502020204030204" pitchFamily="34" charset="0"/>
                <a:ea typeface="DengXian" panose="02010600030101010101" pitchFamily="2" charset="-122"/>
                <a:cs typeface="Times New Roman" panose="02020603050405020304" pitchFamily="18" charset="0"/>
                <a:hlinkClick r:id="rId3">
                  <a:extLst>
                    <a:ext uri="{A12FA001-AC4F-418D-AE19-62706E023703}">
                      <ahyp:hlinkClr xmlns:ahyp="http://schemas.microsoft.com/office/drawing/2018/hyperlinkcolor" xmlns="" val="tx"/>
                    </a:ext>
                  </a:extLst>
                </a:hlinkClick>
              </a:rPr>
              <a:t>www.haitinere.md</a:t>
            </a:r>
            <a:r>
              <a:rPr lang="ro-MD" sz="7200" b="1" dirty="0">
                <a:solidFill>
                  <a:srgbClr val="0070C0"/>
                </a:solidFill>
                <a:effectLst/>
                <a:latin typeface="Calibri" panose="020F0502020204030204" pitchFamily="34" charset="0"/>
                <a:ea typeface="DengXian" panose="02010600030101010101" pitchFamily="2" charset="-122"/>
                <a:cs typeface="Times New Roman" panose="02020603050405020304" pitchFamily="18" charset="0"/>
              </a:rPr>
              <a:t>     </a:t>
            </a:r>
            <a:endParaRPr lang="ro-RO" sz="7200" dirty="0">
              <a:solidFill>
                <a:srgbClr val="0070C0"/>
              </a:solidFill>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ro-RO" sz="1800" dirty="0">
                <a:effectLst/>
                <a:latin typeface="Calibri" panose="020F0502020204030204" pitchFamily="34" charset="0"/>
                <a:ea typeface="DengXian" panose="02010600030101010101" pitchFamily="2" charset="-122"/>
                <a:cs typeface="Times New Roman" panose="02020603050405020304" pitchFamily="18" charset="0"/>
              </a:rPr>
              <a:t> </a:t>
            </a:r>
          </a:p>
          <a:p>
            <a:pPr algn="ctr">
              <a:lnSpc>
                <a:spcPct val="120000"/>
              </a:lnSpc>
              <a:spcBef>
                <a:spcPts val="0"/>
              </a:spcBef>
            </a:pPr>
            <a:r>
              <a:rPr lang="ro-RO" sz="7200" b="1" dirty="0">
                <a:latin typeface="Calibri" panose="020F0502020204030204" pitchFamily="34" charset="0"/>
                <a:ea typeface="DengXian" panose="02010600030101010101" pitchFamily="2" charset="-122"/>
                <a:cs typeface="Times New Roman" panose="02020603050405020304" pitchFamily="18" charset="0"/>
              </a:rPr>
              <a:t>Data: </a:t>
            </a:r>
            <a:r>
              <a:rPr lang="ro-RO" sz="7200" dirty="0">
                <a:latin typeface="Calibri" panose="020F0502020204030204" pitchFamily="34" charset="0"/>
                <a:ea typeface="DengXian" panose="02010600030101010101" pitchFamily="2" charset="-122"/>
                <a:cs typeface="Times New Roman" panose="02020603050405020304" pitchFamily="18" charset="0"/>
              </a:rPr>
              <a:t>12.02.2022</a:t>
            </a:r>
          </a:p>
          <a:p>
            <a:pPr algn="ctr">
              <a:lnSpc>
                <a:spcPct val="120000"/>
              </a:lnSpc>
              <a:spcBef>
                <a:spcPts val="0"/>
              </a:spcBef>
            </a:pPr>
            <a:r>
              <a:rPr lang="ro-RO" sz="7200" b="1" dirty="0">
                <a:effectLst/>
                <a:latin typeface="Calibri" panose="020F0502020204030204" pitchFamily="34" charset="0"/>
                <a:ea typeface="DengXian" panose="02010600030101010101" pitchFamily="2" charset="-122"/>
                <a:cs typeface="Times New Roman" panose="02020603050405020304" pitchFamily="18" charset="0"/>
              </a:rPr>
              <a:t>Locația: </a:t>
            </a:r>
            <a:r>
              <a:rPr lang="ro-RO" sz="7200" dirty="0">
                <a:effectLst/>
                <a:latin typeface="Calibri" panose="020F0502020204030204" pitchFamily="34" charset="0"/>
                <a:ea typeface="DengXian" panose="02010600030101010101" pitchFamily="2" charset="-122"/>
                <a:cs typeface="Times New Roman" panose="02020603050405020304" pitchFamily="18" charset="0"/>
              </a:rPr>
              <a:t>Gimnaziul s. Mingir, </a:t>
            </a:r>
            <a:r>
              <a:rPr lang="ro-RO" sz="7200" dirty="0" err="1">
                <a:latin typeface="Calibri" panose="020F0502020204030204" pitchFamily="34" charset="0"/>
                <a:ea typeface="DengXian" panose="02010600030101010101" pitchFamily="2" charset="-122"/>
                <a:cs typeface="Times New Roman" panose="02020603050405020304" pitchFamily="18" charset="0"/>
              </a:rPr>
              <a:t>rnul</a:t>
            </a:r>
            <a:r>
              <a:rPr lang="ro-RO" sz="7200" dirty="0">
                <a:latin typeface="Calibri" panose="020F0502020204030204" pitchFamily="34" charset="0"/>
                <a:ea typeface="DengXian" panose="02010600030101010101" pitchFamily="2" charset="-122"/>
                <a:cs typeface="Times New Roman" panose="02020603050405020304" pitchFamily="18" charset="0"/>
              </a:rPr>
              <a:t> Hâncești</a:t>
            </a:r>
          </a:p>
          <a:p>
            <a:pPr>
              <a:lnSpc>
                <a:spcPct val="107000"/>
              </a:lnSpc>
              <a:spcAft>
                <a:spcPts val="800"/>
              </a:spcAft>
            </a:pPr>
            <a:endParaRPr lang="ro-RO" sz="7200" dirty="0">
              <a:effectLst/>
              <a:latin typeface="Calibri" panose="020F0502020204030204" pitchFamily="34" charset="0"/>
              <a:ea typeface="DengXian" panose="02010600030101010101" pitchFamily="2" charset="-122"/>
              <a:cs typeface="Times New Roman" panose="02020603050405020304" pitchFamily="18" charset="0"/>
            </a:endParaRPr>
          </a:p>
          <a:p>
            <a:endParaRPr lang="ro-RO" dirty="0"/>
          </a:p>
        </p:txBody>
      </p:sp>
      <p:sp>
        <p:nvSpPr>
          <p:cNvPr id="6" name="CasetăText 5">
            <a:extLst>
              <a:ext uri="{FF2B5EF4-FFF2-40B4-BE49-F238E27FC236}">
                <a16:creationId xmlns:a16="http://schemas.microsoft.com/office/drawing/2014/main" id="{15996B77-2D55-4C37-9BA1-5BB06C2F1DC8}"/>
              </a:ext>
            </a:extLst>
          </p:cNvPr>
          <p:cNvSpPr txBox="1"/>
          <p:nvPr/>
        </p:nvSpPr>
        <p:spPr>
          <a:xfrm>
            <a:off x="1170963" y="1153776"/>
            <a:ext cx="10909277" cy="344069"/>
          </a:xfrm>
          <a:prstGeom prst="rect">
            <a:avLst/>
          </a:prstGeom>
          <a:noFill/>
        </p:spPr>
        <p:txBody>
          <a:bodyPr wrap="square">
            <a:spAutoFit/>
          </a:bodyPr>
          <a:lstStyle/>
          <a:p>
            <a:pPr algn="ctr">
              <a:lnSpc>
                <a:spcPct val="107000"/>
              </a:lnSpc>
              <a:spcAft>
                <a:spcPts val="800"/>
              </a:spcAft>
            </a:pPr>
            <a:r>
              <a:rPr lang="ro-RO" sz="1600" b="1" dirty="0">
                <a:solidFill>
                  <a:srgbClr val="2F5496"/>
                </a:solidFill>
                <a:effectLst/>
                <a:latin typeface="Calibri" panose="020F0502020204030204" pitchFamily="34" charset="0"/>
                <a:ea typeface="DengXian" panose="02010600030101010101" pitchFamily="2" charset="-122"/>
                <a:cs typeface="Times New Roman" panose="02020603050405020304" pitchFamily="18" charset="0"/>
              </a:rPr>
              <a:t>Acest proiect este finanțat de Uniunea Europeană și este cofinanțat de Suedia prin intermediul</a:t>
            </a:r>
            <a:r>
              <a:rPr lang="ro-RO" sz="1600" dirty="0">
                <a:latin typeface="Calibri" panose="020F0502020204030204" pitchFamily="34" charset="0"/>
                <a:ea typeface="DengXian" panose="02010600030101010101" pitchFamily="2" charset="-122"/>
                <a:cs typeface="Times New Roman" panose="02020603050405020304" pitchFamily="18" charset="0"/>
              </a:rPr>
              <a:t> </a:t>
            </a:r>
            <a:r>
              <a:rPr lang="ro-RO" sz="1600" b="1" dirty="0">
                <a:solidFill>
                  <a:srgbClr val="2F5496"/>
                </a:solidFill>
                <a:effectLst/>
                <a:latin typeface="Calibri" panose="020F0502020204030204" pitchFamily="34" charset="0"/>
                <a:ea typeface="DengXian" panose="02010600030101010101" pitchFamily="2" charset="-122"/>
                <a:cs typeface="Times New Roman" panose="02020603050405020304" pitchFamily="18" charset="0"/>
              </a:rPr>
              <a:t>Fundației Est-Europene</a:t>
            </a:r>
            <a:endParaRPr lang="ro-RO" sz="16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11" name="CasetăText 10">
            <a:extLst>
              <a:ext uri="{FF2B5EF4-FFF2-40B4-BE49-F238E27FC236}">
                <a16:creationId xmlns:a16="http://schemas.microsoft.com/office/drawing/2014/main" id="{8AE97595-A999-4754-BF8E-A619763106AD}"/>
              </a:ext>
            </a:extLst>
          </p:cNvPr>
          <p:cNvSpPr txBox="1"/>
          <p:nvPr/>
        </p:nvSpPr>
        <p:spPr>
          <a:xfrm>
            <a:off x="1364003" y="1087994"/>
            <a:ext cx="10535920" cy="1045286"/>
          </a:xfrm>
          <a:prstGeom prst="rect">
            <a:avLst/>
          </a:prstGeom>
          <a:noFill/>
        </p:spPr>
        <p:txBody>
          <a:bodyPr wrap="square">
            <a:spAutoFit/>
          </a:bodyPr>
          <a:lstStyle/>
          <a:p>
            <a:pPr algn="ctr">
              <a:lnSpc>
                <a:spcPct val="107000"/>
              </a:lnSpc>
              <a:spcAft>
                <a:spcPts val="800"/>
              </a:spcAft>
            </a:pPr>
            <a:r>
              <a:rPr lang="fr-FR"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 </a:t>
            </a:r>
            <a:endParaRPr lang="ro-RO" sz="1400" dirty="0">
              <a:effectLst/>
              <a:latin typeface="Calibri" panose="020F0502020204030204" pitchFamily="34" charset="0"/>
              <a:ea typeface="DengXian" panose="02010600030101010101" pitchFamily="2" charset="-122"/>
              <a:cs typeface="Times New Roman" panose="02020603050405020304" pitchFamily="18" charset="0"/>
            </a:endParaRPr>
          </a:p>
          <a:p>
            <a:pPr algn="ctr"/>
            <a:r>
              <a:rPr lang="fr-FR"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ANTREPRENORIATUL SOCIAL ȘI TINERII DIN MOLDOVA </a:t>
            </a:r>
            <a:r>
              <a:rPr lang="ro-RO"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 </a:t>
            </a:r>
            <a:r>
              <a:rPr lang="fr-FR"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PENTRU O SOCIETATE </a:t>
            </a:r>
            <a:endParaRPr lang="ro-RO"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endParaRPr>
          </a:p>
          <a:p>
            <a:pPr algn="ctr"/>
            <a:r>
              <a:rPr lang="fr-FR"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MAI INCLUSIVĂ, DURABILĂ ȘI INOVATIVĂ</a:t>
            </a:r>
            <a:r>
              <a:rPr lang="ro-RO" sz="1800"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  / </a:t>
            </a:r>
            <a:r>
              <a:rPr lang="fr-FR" b="1" dirty="0" err="1">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GoYouth</a:t>
            </a:r>
            <a:r>
              <a:rPr lang="fr-FR" b="1" dirty="0">
                <a:solidFill>
                  <a:srgbClr val="00B050"/>
                </a:solidFill>
                <a:effectLst/>
                <a:latin typeface="Calibri" panose="020F0502020204030204" pitchFamily="34" charset="0"/>
                <a:ea typeface="DengXian" panose="02010600030101010101" pitchFamily="2" charset="-122"/>
                <a:cs typeface="Times New Roman" panose="02020603050405020304" pitchFamily="18" charset="0"/>
              </a:rPr>
              <a:t> +</a:t>
            </a:r>
            <a:endParaRPr lang="ro-RO" dirty="0">
              <a:effectLst/>
              <a:latin typeface="Calibri" panose="020F0502020204030204" pitchFamily="34" charset="0"/>
              <a:ea typeface="DengXian" panose="02010600030101010101" pitchFamily="2" charset="-122"/>
              <a:cs typeface="Times New Roman" panose="02020603050405020304" pitchFamily="18" charset="0"/>
            </a:endParaRPr>
          </a:p>
        </p:txBody>
      </p:sp>
      <p:pic>
        <p:nvPicPr>
          <p:cNvPr id="14" name="Рисунок 13">
            <a:extLst>
              <a:ext uri="{FF2B5EF4-FFF2-40B4-BE49-F238E27FC236}">
                <a16:creationId xmlns:a16="http://schemas.microsoft.com/office/drawing/2014/main" id="{A0127E63-8CF7-4448-99AA-85AB63AC26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49501" y="5249371"/>
            <a:ext cx="1777778" cy="520635"/>
          </a:xfrm>
          <a:prstGeom prst="rect">
            <a:avLst/>
          </a:prstGeom>
        </p:spPr>
      </p:pic>
      <p:pic>
        <p:nvPicPr>
          <p:cNvPr id="9" name="Рисунок 8">
            <a:extLst>
              <a:ext uri="{FF2B5EF4-FFF2-40B4-BE49-F238E27FC236}">
                <a16:creationId xmlns:a16="http://schemas.microsoft.com/office/drawing/2014/main" id="{34F53D37-6C1A-496A-BFF6-C2B1476C47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52321" y="5155829"/>
            <a:ext cx="2141540" cy="614177"/>
          </a:xfrm>
          <a:prstGeom prst="rect">
            <a:avLst/>
          </a:prstGeom>
        </p:spPr>
      </p:pic>
      <p:pic>
        <p:nvPicPr>
          <p:cNvPr id="10" name="Imagine 9">
            <a:extLst>
              <a:ext uri="{FF2B5EF4-FFF2-40B4-BE49-F238E27FC236}">
                <a16:creationId xmlns:a16="http://schemas.microsoft.com/office/drawing/2014/main" id="{91E2C1AE-18E3-42BA-AAA1-7329C7373C1E}"/>
              </a:ext>
            </a:extLst>
          </p:cNvPr>
          <p:cNvPicPr>
            <a:picLocks noChangeAspect="1"/>
          </p:cNvPicPr>
          <p:nvPr/>
        </p:nvPicPr>
        <p:blipFill>
          <a:blip r:embed="rId6"/>
          <a:stretch>
            <a:fillRect/>
          </a:stretch>
        </p:blipFill>
        <p:spPr>
          <a:xfrm>
            <a:off x="1889761" y="42709"/>
            <a:ext cx="8837014" cy="1045285"/>
          </a:xfrm>
          <a:prstGeom prst="rect">
            <a:avLst/>
          </a:prstGeom>
        </p:spPr>
      </p:pic>
    </p:spTree>
    <p:extLst>
      <p:ext uri="{BB962C8B-B14F-4D97-AF65-F5344CB8AC3E}">
        <p14:creationId xmlns:p14="http://schemas.microsoft.com/office/powerpoint/2010/main" val="6674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1028723"/>
            <a:ext cx="8915400" cy="1104877"/>
          </a:xfrm>
        </p:spPr>
        <p:txBody>
          <a:bodyPr>
            <a:normAutofit fontScale="90000"/>
          </a:bodyPr>
          <a:lstStyle/>
          <a:p>
            <a:pPr algn="ctr"/>
            <a:r>
              <a:rPr lang="ro-RO" sz="3600" b="1" kern="50" dirty="0">
                <a:effectLst/>
                <a:latin typeface="Arial" panose="020B0604020202020204" pitchFamily="34" charset="0"/>
                <a:ea typeface="SimSun" panose="02010600030101010101" pitchFamily="2" charset="-122"/>
              </a:rPr>
              <a:t>2. </a:t>
            </a:r>
            <a:r>
              <a:rPr lang="fr-FR" sz="3600" b="1" kern="50" dirty="0" err="1">
                <a:effectLst/>
                <a:latin typeface="Arial" panose="020B0604020202020204" pitchFamily="34" charset="0"/>
                <a:ea typeface="SimSun" panose="02010600030101010101" pitchFamily="2" charset="-122"/>
              </a:rPr>
              <a:t>Obligaţia</a:t>
            </a:r>
            <a:r>
              <a:rPr lang="fr-FR" sz="3600" b="1" kern="50" dirty="0">
                <a:effectLst/>
                <a:latin typeface="Arial" panose="020B0604020202020204" pitchFamily="34" charset="0"/>
                <a:ea typeface="SimSun" panose="02010600030101010101" pitchFamily="2" charset="-122"/>
              </a:rPr>
              <a:t> </a:t>
            </a:r>
            <a:r>
              <a:rPr lang="ro-RO" sz="3600" b="1" kern="50" dirty="0">
                <a:effectLst/>
                <a:latin typeface="Arial" panose="020B0604020202020204" pitchFamily="34" charset="0"/>
                <a:ea typeface="SimSun" panose="02010600030101010101" pitchFamily="2" charset="-122"/>
              </a:rPr>
              <a:t>antreprenorului social</a:t>
            </a:r>
            <a:r>
              <a:rPr lang="fr-FR" sz="3600" b="1" kern="50" dirty="0">
                <a:effectLst/>
                <a:latin typeface="Arial" panose="020B0604020202020204" pitchFamily="34" charset="0"/>
                <a:ea typeface="SimSun" panose="02010600030101010101" pitchFamily="2" charset="-122"/>
              </a:rPr>
              <a:t> de a </a:t>
            </a:r>
            <a:r>
              <a:rPr lang="fr-FR" sz="3600" b="1" kern="50" dirty="0" err="1">
                <a:effectLst/>
                <a:latin typeface="Arial" panose="020B0604020202020204" pitchFamily="34" charset="0"/>
                <a:ea typeface="SimSun" panose="02010600030101010101" pitchFamily="2" charset="-122"/>
              </a:rPr>
              <a:t>obţine</a:t>
            </a:r>
            <a:r>
              <a:rPr lang="ro-RO" sz="3600" b="1" kern="50" dirty="0">
                <a:effectLst/>
                <a:latin typeface="Arial" panose="020B0604020202020204" pitchFamily="34" charset="0"/>
                <a:ea typeface="SimSun" panose="02010600030101010101" pitchFamily="2" charset="-122"/>
              </a:rPr>
              <a:t> actul permisiv</a:t>
            </a:r>
            <a:endParaRPr lang="ro-RO" sz="3600" b="1" kern="50" dirty="0">
              <a:effectLst/>
              <a:latin typeface="Arial" panose="020B0604020202020204" pitchFamily="34" charset="0"/>
              <a:ea typeface="Times New Roman" panose="02020603050405020304" pitchFamily="18" charset="0"/>
            </a:endParaRP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326640" y="2133600"/>
            <a:ext cx="9580880" cy="4500880"/>
          </a:xfrm>
        </p:spPr>
        <p:txBody>
          <a:bodyPr>
            <a:normAutofit/>
          </a:bodyPr>
          <a:lstStyle/>
          <a:p>
            <a:pPr algn="just" eaLnBrk="1" hangingPunct="1"/>
            <a:r>
              <a:rPr lang="ro-RO" sz="2400" dirty="0">
                <a:latin typeface="Times New Roman" panose="02020603050405020304" pitchFamily="18" charset="0"/>
                <a:cs typeface="Times New Roman" panose="02020603050405020304" pitchFamily="18" charset="0"/>
              </a:rPr>
              <a:t>Întreprinzătorul </a:t>
            </a:r>
            <a:r>
              <a:rPr lang="vi-VN" sz="2400" dirty="0">
                <a:latin typeface="Times New Roman" panose="02020603050405020304" pitchFamily="18" charset="0"/>
                <a:cs typeface="Times New Roman" panose="02020603050405020304" pitchFamily="18" charset="0"/>
              </a:rPr>
              <a:t>poate practica anumite tipuri de activităţi, a căror listă este stabilită de lege, doar în baza unui permis special (licenţă). Dreptul </a:t>
            </a:r>
            <a:r>
              <a:rPr lang="ro-RO" sz="2400" dirty="0">
                <a:latin typeface="Times New Roman" panose="02020603050405020304" pitchFamily="18" charset="0"/>
                <a:cs typeface="Times New Roman" panose="02020603050405020304" pitchFamily="18" charset="0"/>
              </a:rPr>
              <a:t>întreprinzătorului</a:t>
            </a:r>
            <a:r>
              <a:rPr lang="vi-VN" sz="2400" dirty="0">
                <a:latin typeface="Times New Roman" panose="02020603050405020304" pitchFamily="18" charset="0"/>
                <a:cs typeface="Times New Roman" panose="02020603050405020304" pitchFamily="18" charset="0"/>
              </a:rPr>
              <a:t> de a practica activitatea pentru care este necesară licenţă apare în momentul obţinerii ei sau în momentul indicat în ea şi încetează o dată cu expirarea licenţei dacă legea nu prevede altfel.</a:t>
            </a:r>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Procedura de eliberare a autorizațiilor (licențelor) este reglementată de </a:t>
            </a:r>
            <a:r>
              <a:rPr lang="ro-RO" altLang="ru-RU" sz="2400" dirty="0">
                <a:latin typeface="Times New Roman" panose="02020603050405020304" pitchFamily="18" charset="0"/>
                <a:cs typeface="Times New Roman" panose="02020603050405020304" pitchFamily="18" charset="0"/>
              </a:rPr>
              <a:t>Legea nr.160/2011 cu privire la reglementarea prin autorizare a </a:t>
            </a:r>
            <a:r>
              <a:rPr lang="ro-RO" altLang="ru-RU" sz="2400" dirty="0" err="1">
                <a:latin typeface="Times New Roman" panose="02020603050405020304" pitchFamily="18" charset="0"/>
                <a:cs typeface="Times New Roman" panose="02020603050405020304" pitchFamily="18" charset="0"/>
              </a:rPr>
              <a:t>activităţii</a:t>
            </a:r>
            <a:r>
              <a:rPr lang="ro-RO" altLang="ru-RU" sz="2400" dirty="0">
                <a:latin typeface="Times New Roman" panose="02020603050405020304" pitchFamily="18" charset="0"/>
                <a:cs typeface="Times New Roman" panose="02020603050405020304" pitchFamily="18" charset="0"/>
              </a:rPr>
              <a:t> de întreprinzător;</a:t>
            </a:r>
            <a:r>
              <a:rPr lang="ro-RO" sz="2400" dirty="0">
                <a:latin typeface="Times New Roman" panose="02020603050405020304" pitchFamily="18" charset="0"/>
                <a:cs typeface="Times New Roman" panose="02020603050405020304" pitchFamily="18" charset="0"/>
              </a:rPr>
              <a:t> </a:t>
            </a:r>
          </a:p>
        </p:txBody>
      </p:sp>
      <p:pic>
        <p:nvPicPr>
          <p:cNvPr id="4" name="Imagine 3">
            <a:extLst>
              <a:ext uri="{FF2B5EF4-FFF2-40B4-BE49-F238E27FC236}">
                <a16:creationId xmlns:a16="http://schemas.microsoft.com/office/drawing/2014/main" id="{C410F906-1BF8-4024-8342-C0F43351CA58}"/>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B1831DF9-586E-47AC-9884-0220A0897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163" y="2958739"/>
            <a:ext cx="1717040" cy="502848"/>
          </a:xfrm>
          <a:prstGeom prst="rect">
            <a:avLst/>
          </a:prstGeom>
        </p:spPr>
      </p:pic>
      <p:pic>
        <p:nvPicPr>
          <p:cNvPr id="7" name="Рисунок 9">
            <a:extLst>
              <a:ext uri="{FF2B5EF4-FFF2-40B4-BE49-F238E27FC236}">
                <a16:creationId xmlns:a16="http://schemas.microsoft.com/office/drawing/2014/main" id="{720EC749-2EDB-442C-A46C-4D61FECBAD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108" y="3774197"/>
            <a:ext cx="1650410" cy="589880"/>
          </a:xfrm>
          <a:prstGeom prst="rect">
            <a:avLst/>
          </a:prstGeom>
        </p:spPr>
      </p:pic>
      <p:pic>
        <p:nvPicPr>
          <p:cNvPr id="8" name="Рисунок 14">
            <a:extLst>
              <a:ext uri="{FF2B5EF4-FFF2-40B4-BE49-F238E27FC236}">
                <a16:creationId xmlns:a16="http://schemas.microsoft.com/office/drawing/2014/main" id="{955AD31C-CA8D-4D5E-8698-E29768AF9D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0723" y="2180293"/>
            <a:ext cx="1754795" cy="503262"/>
          </a:xfrm>
          <a:prstGeom prst="rect">
            <a:avLst/>
          </a:prstGeom>
        </p:spPr>
      </p:pic>
    </p:spTree>
    <p:extLst>
      <p:ext uri="{BB962C8B-B14F-4D97-AF65-F5344CB8AC3E}">
        <p14:creationId xmlns:p14="http://schemas.microsoft.com/office/powerpoint/2010/main" val="676411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1028723"/>
            <a:ext cx="8915400" cy="1104877"/>
          </a:xfrm>
        </p:spPr>
        <p:txBody>
          <a:bodyPr>
            <a:normAutofit fontScale="90000"/>
          </a:bodyPr>
          <a:lstStyle/>
          <a:p>
            <a:pPr algn="ctr"/>
            <a:r>
              <a:rPr lang="ro-RO" kern="50" dirty="0">
                <a:latin typeface="Arial" panose="020B0604020202020204" pitchFamily="34" charset="0"/>
                <a:ea typeface="SimSun" panose="02010600030101010101" pitchFamily="2" charset="-122"/>
              </a:rPr>
              <a:t/>
            </a:r>
            <a:br>
              <a:rPr lang="ro-RO" kern="50" dirty="0">
                <a:latin typeface="Arial" panose="020B0604020202020204" pitchFamily="34" charset="0"/>
                <a:ea typeface="SimSun" panose="02010600030101010101" pitchFamily="2" charset="-122"/>
              </a:rPr>
            </a:br>
            <a:r>
              <a:rPr lang="ro-RO" kern="50" dirty="0">
                <a:latin typeface="Arial" panose="020B0604020202020204" pitchFamily="34" charset="0"/>
                <a:ea typeface="SimSun" panose="02010600030101010101" pitchFamily="2" charset="-122"/>
              </a:rPr>
              <a:t>a. C</a:t>
            </a:r>
            <a:r>
              <a:rPr lang="ro-RO" sz="3600" i="0" dirty="0">
                <a:effectLst/>
                <a:latin typeface="PT Serif" panose="020A0603040505020204" pitchFamily="18" charset="0"/>
              </a:rPr>
              <a:t>ategoriile de acte permisive</a:t>
            </a:r>
            <a:r>
              <a:rPr lang="ro-RO" sz="3600" b="0" i="0" dirty="0">
                <a:solidFill>
                  <a:srgbClr val="333333"/>
                </a:solidFill>
                <a:effectLst/>
                <a:latin typeface="PT Serif" panose="020A0603040505020204" pitchFamily="18" charset="0"/>
              </a:rPr>
              <a:t/>
            </a:r>
            <a:br>
              <a:rPr lang="ro-RO" sz="3600" b="0" i="0" dirty="0">
                <a:solidFill>
                  <a:srgbClr val="333333"/>
                </a:solidFill>
                <a:effectLst/>
                <a:latin typeface="PT Serif" panose="020A0603040505020204" pitchFamily="18" charset="0"/>
              </a:rPr>
            </a:br>
            <a:endParaRPr lang="ro-RO" sz="3600" b="1" kern="50" dirty="0">
              <a:effectLst/>
              <a:latin typeface="Arial" panose="020B0604020202020204" pitchFamily="34" charset="0"/>
              <a:ea typeface="Times New Roman" panose="02020603050405020304" pitchFamily="18" charset="0"/>
            </a:endParaRP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326640" y="2133600"/>
            <a:ext cx="9580880" cy="4500880"/>
          </a:xfrm>
        </p:spPr>
        <p:txBody>
          <a:bodyPr>
            <a:normAutofit/>
          </a:bodyPr>
          <a:lstStyle/>
          <a:p>
            <a:pPr marL="685800" algn="just"/>
            <a:r>
              <a:rPr lang="ro-MD" sz="2400" b="0" i="0" dirty="0" smtClean="0">
                <a:solidFill>
                  <a:srgbClr val="333333"/>
                </a:solidFill>
                <a:effectLst/>
                <a:latin typeface="Times New Roman" panose="02020603050405020304" pitchFamily="18" charset="0"/>
                <a:cs typeface="Times New Roman" panose="02020603050405020304" pitchFamily="18" charset="0"/>
              </a:rPr>
              <a:t>În funcţie de scopul, forma și modul de reglementare, actele permisive sînt de 3 categorii:</a:t>
            </a:r>
          </a:p>
          <a:p>
            <a:pPr indent="0" algn="just">
              <a:spcAft>
                <a:spcPts val="0"/>
              </a:spcAft>
              <a:buNone/>
            </a:pPr>
            <a:r>
              <a:rPr lang="ro-MD" sz="2400" b="0" i="0" dirty="0" smtClean="0">
                <a:solidFill>
                  <a:srgbClr val="333333"/>
                </a:solidFill>
                <a:effectLst/>
                <a:latin typeface="Times New Roman" panose="02020603050405020304" pitchFamily="18" charset="0"/>
                <a:cs typeface="Times New Roman" panose="02020603050405020304" pitchFamily="18" charset="0"/>
              </a:rPr>
              <a:t>		a) </a:t>
            </a:r>
            <a:r>
              <a:rPr lang="ro-MD" sz="2400" b="0" i="1" dirty="0" smtClean="0">
                <a:solidFill>
                  <a:srgbClr val="333333"/>
                </a:solidFill>
                <a:effectLst/>
                <a:latin typeface="Times New Roman" panose="02020603050405020304" pitchFamily="18" charset="0"/>
                <a:cs typeface="Times New Roman" panose="02020603050405020304" pitchFamily="18" charset="0"/>
              </a:rPr>
              <a:t>licență</a:t>
            </a:r>
            <a:r>
              <a:rPr lang="ro-MD" sz="2400" b="0" i="0" dirty="0" smtClean="0">
                <a:solidFill>
                  <a:srgbClr val="333333"/>
                </a:solidFill>
                <a:effectLst/>
                <a:latin typeface="Times New Roman" panose="02020603050405020304" pitchFamily="18" charset="0"/>
                <a:cs typeface="Times New Roman" panose="02020603050405020304" pitchFamily="18" charset="0"/>
              </a:rPr>
              <a:t> – act permisiv care învestește titularul cu drept de a desfășura un anumit gen de activitate, integral sau parțial, asupra căruia se răsfrîng criteriile de licențiere stabilite de prezenta lege;</a:t>
            </a:r>
          </a:p>
          <a:p>
            <a:pPr indent="0" algn="just">
              <a:spcAft>
                <a:spcPts val="0"/>
              </a:spcAft>
              <a:buNone/>
            </a:pPr>
            <a:r>
              <a:rPr lang="ro-MD" sz="2400" b="0" i="0" dirty="0" smtClean="0">
                <a:solidFill>
                  <a:srgbClr val="333333"/>
                </a:solidFill>
                <a:effectLst/>
                <a:latin typeface="Times New Roman" panose="02020603050405020304" pitchFamily="18" charset="0"/>
                <a:cs typeface="Times New Roman" panose="02020603050405020304" pitchFamily="18" charset="0"/>
              </a:rPr>
              <a:t>		b) </a:t>
            </a:r>
            <a:r>
              <a:rPr lang="ro-MD" sz="2400" b="0" i="1" dirty="0" smtClean="0">
                <a:solidFill>
                  <a:srgbClr val="333333"/>
                </a:solidFill>
                <a:effectLst/>
                <a:latin typeface="Times New Roman" panose="02020603050405020304" pitchFamily="18" charset="0"/>
                <a:cs typeface="Times New Roman" panose="02020603050405020304" pitchFamily="18" charset="0"/>
              </a:rPr>
              <a:t>autorizație</a:t>
            </a:r>
            <a:r>
              <a:rPr lang="ro-MD" sz="2400" b="0" i="0" dirty="0" smtClean="0">
                <a:solidFill>
                  <a:srgbClr val="333333"/>
                </a:solidFill>
                <a:effectLst/>
                <a:latin typeface="Times New Roman" panose="02020603050405020304" pitchFamily="18" charset="0"/>
                <a:cs typeface="Times New Roman" panose="02020603050405020304" pitchFamily="18" charset="0"/>
              </a:rPr>
              <a:t> – act permisiv care se referă la acordarea anumitor drepturi de activitate și la atestarea întrunirii anumitor condiții de către agentul economic;</a:t>
            </a:r>
          </a:p>
          <a:p>
            <a:pPr indent="0" algn="just">
              <a:spcAft>
                <a:spcPts val="0"/>
              </a:spcAft>
              <a:buNone/>
            </a:pPr>
            <a:r>
              <a:rPr lang="ro-MD" sz="2400" b="0" i="0" dirty="0" smtClean="0">
                <a:solidFill>
                  <a:srgbClr val="333333"/>
                </a:solidFill>
                <a:effectLst/>
                <a:latin typeface="Times New Roman" panose="02020603050405020304" pitchFamily="18" charset="0"/>
                <a:cs typeface="Times New Roman" panose="02020603050405020304" pitchFamily="18" charset="0"/>
              </a:rPr>
              <a:t>		c) </a:t>
            </a:r>
            <a:r>
              <a:rPr lang="ro-MD" sz="2400" b="0" i="1" dirty="0" smtClean="0">
                <a:solidFill>
                  <a:srgbClr val="333333"/>
                </a:solidFill>
                <a:effectLst/>
                <a:latin typeface="Times New Roman" panose="02020603050405020304" pitchFamily="18" charset="0"/>
                <a:cs typeface="Times New Roman" panose="02020603050405020304" pitchFamily="18" charset="0"/>
              </a:rPr>
              <a:t>certificat</a:t>
            </a:r>
            <a:r>
              <a:rPr lang="ro-MD" sz="2400" b="0" i="0" dirty="0" smtClean="0">
                <a:solidFill>
                  <a:srgbClr val="333333"/>
                </a:solidFill>
                <a:effectLst/>
                <a:latin typeface="Times New Roman" panose="02020603050405020304" pitchFamily="18" charset="0"/>
                <a:cs typeface="Times New Roman" panose="02020603050405020304" pitchFamily="18" charset="0"/>
              </a:rPr>
              <a:t> – act permisiv care se referă la conformitatea anumitor bunuri sau servicii fie la atestarea cunoștințelor/capacităților angajaților unui agent economic.</a:t>
            </a:r>
            <a:endParaRPr lang="ro-MD" sz="2400" dirty="0">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C410F906-1BF8-4024-8342-C0F43351CA58}"/>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B1831DF9-586E-47AC-9884-0220A0897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66" y="2898479"/>
            <a:ext cx="1717040" cy="502848"/>
          </a:xfrm>
          <a:prstGeom prst="rect">
            <a:avLst/>
          </a:prstGeom>
        </p:spPr>
      </p:pic>
      <p:pic>
        <p:nvPicPr>
          <p:cNvPr id="7" name="Рисунок 9">
            <a:extLst>
              <a:ext uri="{FF2B5EF4-FFF2-40B4-BE49-F238E27FC236}">
                <a16:creationId xmlns:a16="http://schemas.microsoft.com/office/drawing/2014/main" id="{720EC749-2EDB-442C-A46C-4D61FECBAD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8802" y="3736772"/>
            <a:ext cx="1650410" cy="589880"/>
          </a:xfrm>
          <a:prstGeom prst="rect">
            <a:avLst/>
          </a:prstGeom>
        </p:spPr>
      </p:pic>
      <p:pic>
        <p:nvPicPr>
          <p:cNvPr id="8" name="Рисунок 14">
            <a:extLst>
              <a:ext uri="{FF2B5EF4-FFF2-40B4-BE49-F238E27FC236}">
                <a16:creationId xmlns:a16="http://schemas.microsoft.com/office/drawing/2014/main" id="{A7964E77-33BE-4F44-9557-DC5522D0A6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9666" y="2059772"/>
            <a:ext cx="1754795" cy="503262"/>
          </a:xfrm>
          <a:prstGeom prst="rect">
            <a:avLst/>
          </a:prstGeom>
        </p:spPr>
      </p:pic>
    </p:spTree>
    <p:extLst>
      <p:ext uri="{BB962C8B-B14F-4D97-AF65-F5344CB8AC3E}">
        <p14:creationId xmlns:p14="http://schemas.microsoft.com/office/powerpoint/2010/main" val="198151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1028723"/>
            <a:ext cx="8915400" cy="1104877"/>
          </a:xfrm>
        </p:spPr>
        <p:txBody>
          <a:bodyPr>
            <a:normAutofit fontScale="90000"/>
          </a:bodyPr>
          <a:lstStyle/>
          <a:p>
            <a:pPr algn="ctr"/>
            <a:r>
              <a:rPr lang="ro-RO" kern="50" dirty="0">
                <a:latin typeface="Arial" panose="020B0604020202020204" pitchFamily="34" charset="0"/>
                <a:ea typeface="SimSun" panose="02010600030101010101" pitchFamily="2" charset="-122"/>
              </a:rPr>
              <a:t/>
            </a:r>
            <a:br>
              <a:rPr lang="ro-RO" kern="50" dirty="0">
                <a:latin typeface="Arial" panose="020B0604020202020204" pitchFamily="34" charset="0"/>
                <a:ea typeface="SimSun" panose="02010600030101010101" pitchFamily="2" charset="-122"/>
              </a:rPr>
            </a:br>
            <a:r>
              <a:rPr lang="ro-RO" kern="50" dirty="0">
                <a:latin typeface="Arial" panose="020B0604020202020204" pitchFamily="34" charset="0"/>
                <a:ea typeface="SimSun" panose="02010600030101010101" pitchFamily="2" charset="-122"/>
              </a:rPr>
              <a:t>b. Organele de licențiere</a:t>
            </a:r>
            <a:r>
              <a:rPr lang="ro-RO" sz="3600" b="0" i="0" dirty="0">
                <a:solidFill>
                  <a:srgbClr val="333333"/>
                </a:solidFill>
                <a:effectLst/>
                <a:latin typeface="PT Serif" panose="020A0603040505020204" pitchFamily="18" charset="0"/>
              </a:rPr>
              <a:t/>
            </a:r>
            <a:br>
              <a:rPr lang="ro-RO" sz="3600" b="0" i="0" dirty="0">
                <a:solidFill>
                  <a:srgbClr val="333333"/>
                </a:solidFill>
                <a:effectLst/>
                <a:latin typeface="PT Serif" panose="020A0603040505020204" pitchFamily="18" charset="0"/>
              </a:rPr>
            </a:br>
            <a:endParaRPr lang="ro-RO" sz="3600" b="1" kern="50" dirty="0">
              <a:effectLst/>
              <a:latin typeface="Arial" panose="020B0604020202020204" pitchFamily="34" charset="0"/>
              <a:ea typeface="Times New Roman" panose="02020603050405020304" pitchFamily="18" charset="0"/>
            </a:endParaRP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326640" y="2133600"/>
            <a:ext cx="9580880" cy="4500880"/>
          </a:xfrm>
        </p:spPr>
        <p:txBody>
          <a:bodyPr>
            <a:normAutofit/>
          </a:bodyPr>
          <a:lstStyle/>
          <a:p>
            <a:pPr eaLnBrk="1" hangingPunct="1"/>
            <a:r>
              <a:rPr lang="ro-RO" altLang="ru-RU" sz="2400" dirty="0">
                <a:latin typeface="Times New Roman" panose="02020603050405020304" pitchFamily="18" charset="0"/>
                <a:cs typeface="Times New Roman" panose="02020603050405020304" pitchFamily="18" charset="0"/>
              </a:rPr>
              <a:t>Agenția Servicii Publice;</a:t>
            </a:r>
          </a:p>
          <a:p>
            <a:pPr eaLnBrk="1" hangingPunct="1"/>
            <a:r>
              <a:rPr lang="ro-RO" altLang="ru-RU" sz="2400" dirty="0">
                <a:latin typeface="Times New Roman" panose="02020603050405020304" pitchFamily="18" charset="0"/>
                <a:cs typeface="Times New Roman" panose="02020603050405020304" pitchFamily="18" charset="0"/>
              </a:rPr>
              <a:t>Banca </a:t>
            </a:r>
            <a:r>
              <a:rPr lang="ro-RO" altLang="ru-RU" sz="2400" dirty="0" err="1">
                <a:latin typeface="Times New Roman" panose="02020603050405020304" pitchFamily="18" charset="0"/>
                <a:cs typeface="Times New Roman" panose="02020603050405020304" pitchFamily="18" charset="0"/>
              </a:rPr>
              <a:t>Naţională</a:t>
            </a:r>
            <a:r>
              <a:rPr lang="ro-RO" altLang="ru-RU" sz="2400" dirty="0">
                <a:latin typeface="Times New Roman" panose="02020603050405020304" pitchFamily="18" charset="0"/>
                <a:cs typeface="Times New Roman" panose="02020603050405020304" pitchFamily="18" charset="0"/>
              </a:rPr>
              <a:t> a Moldovei;</a:t>
            </a:r>
          </a:p>
          <a:p>
            <a:pPr eaLnBrk="1" hangingPunct="1"/>
            <a:r>
              <a:rPr lang="ro-RO" altLang="ru-RU" sz="2400" dirty="0">
                <a:latin typeface="Times New Roman" panose="02020603050405020304" pitchFamily="18" charset="0"/>
                <a:cs typeface="Times New Roman" panose="02020603050405020304" pitchFamily="18" charset="0"/>
              </a:rPr>
              <a:t>Comisia </a:t>
            </a:r>
            <a:r>
              <a:rPr lang="ro-RO" altLang="ru-RU" sz="2400" dirty="0" err="1">
                <a:latin typeface="Times New Roman" panose="02020603050405020304" pitchFamily="18" charset="0"/>
                <a:cs typeface="Times New Roman" panose="02020603050405020304" pitchFamily="18" charset="0"/>
              </a:rPr>
              <a:t>Naţională</a:t>
            </a:r>
            <a:r>
              <a:rPr lang="ro-RO" altLang="ru-RU" sz="2400" dirty="0">
                <a:latin typeface="Times New Roman" panose="02020603050405020304" pitchFamily="18" charset="0"/>
                <a:cs typeface="Times New Roman" panose="02020603050405020304" pitchFamily="18" charset="0"/>
              </a:rPr>
              <a:t> a </a:t>
            </a:r>
            <a:r>
              <a:rPr lang="ro-RO" altLang="ru-RU" sz="2400" dirty="0" err="1">
                <a:latin typeface="Times New Roman" panose="02020603050405020304" pitchFamily="18" charset="0"/>
                <a:cs typeface="Times New Roman" panose="02020603050405020304" pitchFamily="18" charset="0"/>
              </a:rPr>
              <a:t>Pieţei</a:t>
            </a:r>
            <a:r>
              <a:rPr lang="ro-RO" altLang="ru-RU" sz="2400" dirty="0">
                <a:latin typeface="Times New Roman" panose="02020603050405020304" pitchFamily="18" charset="0"/>
                <a:cs typeface="Times New Roman" panose="02020603050405020304" pitchFamily="18" charset="0"/>
              </a:rPr>
              <a:t> Financiare;</a:t>
            </a:r>
          </a:p>
          <a:p>
            <a:pPr eaLnBrk="1" hangingPunct="1"/>
            <a:r>
              <a:rPr lang="ro-RO" altLang="ru-RU" sz="2400" dirty="0" err="1">
                <a:latin typeface="Times New Roman" panose="02020603050405020304" pitchFamily="18" charset="0"/>
                <a:cs typeface="Times New Roman" panose="02020603050405020304" pitchFamily="18" charset="0"/>
              </a:rPr>
              <a:t>Agenţia</a:t>
            </a:r>
            <a:r>
              <a:rPr lang="ro-RO" altLang="ru-RU" sz="2400" dirty="0">
                <a:latin typeface="Times New Roman" panose="02020603050405020304" pitchFamily="18" charset="0"/>
                <a:cs typeface="Times New Roman" panose="02020603050405020304" pitchFamily="18" charset="0"/>
              </a:rPr>
              <a:t> </a:t>
            </a:r>
            <a:r>
              <a:rPr lang="ro-RO" altLang="ru-RU" sz="2400" dirty="0" err="1">
                <a:latin typeface="Times New Roman" panose="02020603050405020304" pitchFamily="18" charset="0"/>
                <a:cs typeface="Times New Roman" panose="02020603050405020304" pitchFamily="18" charset="0"/>
              </a:rPr>
              <a:t>Naţională</a:t>
            </a:r>
            <a:r>
              <a:rPr lang="ro-RO" altLang="ru-RU" sz="2400" dirty="0">
                <a:latin typeface="Times New Roman" panose="02020603050405020304" pitchFamily="18" charset="0"/>
                <a:cs typeface="Times New Roman" panose="02020603050405020304" pitchFamily="18" charset="0"/>
              </a:rPr>
              <a:t> pentru Reglementare în Energetică;</a:t>
            </a:r>
          </a:p>
          <a:p>
            <a:pPr eaLnBrk="1" hangingPunct="1"/>
            <a:r>
              <a:rPr lang="ro-RO" altLang="ru-RU" sz="2400" dirty="0" err="1">
                <a:latin typeface="Times New Roman" panose="02020603050405020304" pitchFamily="18" charset="0"/>
                <a:cs typeface="Times New Roman" panose="02020603050405020304" pitchFamily="18" charset="0"/>
              </a:rPr>
              <a:t>Agenţia</a:t>
            </a:r>
            <a:r>
              <a:rPr lang="ro-RO" altLang="ru-RU" sz="2400" dirty="0">
                <a:latin typeface="Times New Roman" panose="02020603050405020304" pitchFamily="18" charset="0"/>
                <a:cs typeface="Times New Roman" panose="02020603050405020304" pitchFamily="18" charset="0"/>
              </a:rPr>
              <a:t> </a:t>
            </a:r>
            <a:r>
              <a:rPr lang="ro-RO" altLang="ru-RU" sz="2400" dirty="0" err="1">
                <a:latin typeface="Times New Roman" panose="02020603050405020304" pitchFamily="18" charset="0"/>
                <a:cs typeface="Times New Roman" panose="02020603050405020304" pitchFamily="18" charset="0"/>
              </a:rPr>
              <a:t>Naţională</a:t>
            </a:r>
            <a:r>
              <a:rPr lang="ro-RO" altLang="ru-RU" sz="2400" dirty="0">
                <a:latin typeface="Times New Roman" panose="02020603050405020304" pitchFamily="18" charset="0"/>
                <a:cs typeface="Times New Roman" panose="02020603050405020304" pitchFamily="18" charset="0"/>
              </a:rPr>
              <a:t> pentru Reglementare în </a:t>
            </a:r>
            <a:r>
              <a:rPr lang="ro-RO" altLang="ru-RU" sz="2400" dirty="0" err="1">
                <a:latin typeface="Times New Roman" panose="02020603050405020304" pitchFamily="18" charset="0"/>
                <a:cs typeface="Times New Roman" panose="02020603050405020304" pitchFamily="18" charset="0"/>
              </a:rPr>
              <a:t>Comunicaţii</a:t>
            </a:r>
            <a:r>
              <a:rPr lang="ro-RO" altLang="ru-RU" sz="2400" dirty="0">
                <a:latin typeface="Times New Roman" panose="02020603050405020304" pitchFamily="18" charset="0"/>
                <a:cs typeface="Times New Roman" panose="02020603050405020304" pitchFamily="18" charset="0"/>
              </a:rPr>
              <a:t> Electronice  </a:t>
            </a:r>
            <a:r>
              <a:rPr lang="ro-RO" altLang="ru-RU" sz="2400" dirty="0" err="1">
                <a:latin typeface="Times New Roman" panose="02020603050405020304" pitchFamily="18" charset="0"/>
                <a:cs typeface="Times New Roman" panose="02020603050405020304" pitchFamily="18" charset="0"/>
              </a:rPr>
              <a:t>şi</a:t>
            </a:r>
            <a:r>
              <a:rPr lang="ro-RO" altLang="ru-RU" sz="2400" dirty="0">
                <a:latin typeface="Times New Roman" panose="02020603050405020304" pitchFamily="18" charset="0"/>
                <a:cs typeface="Times New Roman" panose="02020603050405020304" pitchFamily="18" charset="0"/>
              </a:rPr>
              <a:t> Tehnologia </a:t>
            </a:r>
            <a:r>
              <a:rPr lang="ro-RO" altLang="ru-RU" sz="2400" dirty="0" err="1">
                <a:latin typeface="Times New Roman" panose="02020603050405020304" pitchFamily="18" charset="0"/>
                <a:cs typeface="Times New Roman" panose="02020603050405020304" pitchFamily="18" charset="0"/>
              </a:rPr>
              <a:t>Informaţiei</a:t>
            </a:r>
            <a:r>
              <a:rPr lang="ro-RO" altLang="ru-RU" sz="2400" dirty="0">
                <a:latin typeface="Times New Roman" panose="02020603050405020304" pitchFamily="18" charset="0"/>
                <a:cs typeface="Times New Roman" panose="02020603050405020304" pitchFamily="18" charset="0"/>
              </a:rPr>
              <a:t>;</a:t>
            </a:r>
          </a:p>
          <a:p>
            <a:pPr eaLnBrk="1" hangingPunct="1"/>
            <a:r>
              <a:rPr lang="en-US" sz="2400" dirty="0" err="1">
                <a:latin typeface="Times New Roman" panose="02020603050405020304" pitchFamily="18" charset="0"/>
                <a:cs typeface="Times New Roman" panose="02020603050405020304" pitchFamily="18" charset="0"/>
              </a:rPr>
              <a:t>Agenția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Medicamentului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Dispozitivelor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Medicale</a:t>
            </a:r>
            <a:r>
              <a:rPr lang="en-US" sz="2400" dirty="0">
                <a:latin typeface="Times New Roman" panose="02020603050405020304" pitchFamily="18" charset="0"/>
                <a:cs typeface="Times New Roman" panose="02020603050405020304" pitchFamily="18" charset="0"/>
              </a:rPr>
              <a:t>;</a:t>
            </a:r>
            <a:endParaRPr lang="ro-RO" altLang="ru-RU" sz="2400" dirty="0">
              <a:latin typeface="Times New Roman" panose="02020603050405020304" pitchFamily="18" charset="0"/>
              <a:cs typeface="Times New Roman" panose="02020603050405020304" pitchFamily="18" charset="0"/>
            </a:endParaRPr>
          </a:p>
          <a:p>
            <a:pPr eaLnBrk="1" hangingPunct="1"/>
            <a:r>
              <a:rPr lang="ro-RO" altLang="ru-RU" sz="2400" dirty="0">
                <a:latin typeface="Times New Roman" panose="02020603050405020304" pitchFamily="18" charset="0"/>
                <a:cs typeface="Times New Roman" panose="02020603050405020304" pitchFamily="18" charset="0"/>
              </a:rPr>
              <a:t>Consiliul Coordonator al Audiovizualului;</a:t>
            </a:r>
          </a:p>
          <a:p>
            <a:pPr indent="0" algn="just">
              <a:buNone/>
            </a:pPr>
            <a:endParaRPr lang="ro-RO" sz="2400" dirty="0"/>
          </a:p>
        </p:txBody>
      </p:sp>
      <p:pic>
        <p:nvPicPr>
          <p:cNvPr id="4" name="Imagine 3">
            <a:extLst>
              <a:ext uri="{FF2B5EF4-FFF2-40B4-BE49-F238E27FC236}">
                <a16:creationId xmlns:a16="http://schemas.microsoft.com/office/drawing/2014/main" id="{C410F906-1BF8-4024-8342-C0F43351CA58}"/>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B1831DF9-586E-47AC-9884-0220A0897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923648"/>
            <a:ext cx="1717040" cy="502848"/>
          </a:xfrm>
          <a:prstGeom prst="rect">
            <a:avLst/>
          </a:prstGeom>
        </p:spPr>
      </p:pic>
      <p:pic>
        <p:nvPicPr>
          <p:cNvPr id="7" name="Рисунок 9">
            <a:extLst>
              <a:ext uri="{FF2B5EF4-FFF2-40B4-BE49-F238E27FC236}">
                <a16:creationId xmlns:a16="http://schemas.microsoft.com/office/drawing/2014/main" id="{720EC749-2EDB-442C-A46C-4D61FECBAD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541" y="3741325"/>
            <a:ext cx="1650410" cy="589880"/>
          </a:xfrm>
          <a:prstGeom prst="rect">
            <a:avLst/>
          </a:prstGeom>
        </p:spPr>
      </p:pic>
      <p:pic>
        <p:nvPicPr>
          <p:cNvPr id="8" name="Рисунок 14">
            <a:extLst>
              <a:ext uri="{FF2B5EF4-FFF2-40B4-BE49-F238E27FC236}">
                <a16:creationId xmlns:a16="http://schemas.microsoft.com/office/drawing/2014/main" id="{AAFBAA7D-D7F4-4C72-B0FD-ED0E731938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845" y="2090252"/>
            <a:ext cx="1754795" cy="503262"/>
          </a:xfrm>
          <a:prstGeom prst="rect">
            <a:avLst/>
          </a:prstGeom>
        </p:spPr>
      </p:pic>
    </p:spTree>
    <p:extLst>
      <p:ext uri="{BB962C8B-B14F-4D97-AF65-F5344CB8AC3E}">
        <p14:creationId xmlns:p14="http://schemas.microsoft.com/office/powerpoint/2010/main" val="4266456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1028723"/>
            <a:ext cx="8915400" cy="1104877"/>
          </a:xfrm>
        </p:spPr>
        <p:txBody>
          <a:bodyPr>
            <a:normAutofit fontScale="90000"/>
          </a:bodyPr>
          <a:lstStyle/>
          <a:p>
            <a:pPr algn="ctr"/>
            <a:r>
              <a:rPr lang="ro-RO" kern="50" dirty="0">
                <a:latin typeface="Arial" panose="020B0604020202020204" pitchFamily="34" charset="0"/>
                <a:ea typeface="SimSun" panose="02010600030101010101" pitchFamily="2" charset="-122"/>
              </a:rPr>
              <a:t/>
            </a:r>
            <a:br>
              <a:rPr lang="ro-RO" kern="50" dirty="0">
                <a:latin typeface="Arial" panose="020B0604020202020204" pitchFamily="34" charset="0"/>
                <a:ea typeface="SimSun" panose="02010600030101010101" pitchFamily="2" charset="-122"/>
              </a:rPr>
            </a:br>
            <a:r>
              <a:rPr lang="ro-RO" kern="50" dirty="0">
                <a:latin typeface="Arial" panose="020B0604020202020204" pitchFamily="34" charset="0"/>
                <a:ea typeface="SimSun" panose="02010600030101010101" pitchFamily="2" charset="-122"/>
              </a:rPr>
              <a:t>c. Procedura de eliberare a actului permisiv</a:t>
            </a:r>
            <a:r>
              <a:rPr lang="ro-RO" sz="3600" b="0" i="0" dirty="0">
                <a:solidFill>
                  <a:srgbClr val="333333"/>
                </a:solidFill>
                <a:effectLst/>
                <a:latin typeface="PT Serif" panose="020A0603040505020204" pitchFamily="18" charset="0"/>
              </a:rPr>
              <a:t/>
            </a:r>
            <a:br>
              <a:rPr lang="ro-RO" sz="3600" b="0" i="0" dirty="0">
                <a:solidFill>
                  <a:srgbClr val="333333"/>
                </a:solidFill>
                <a:effectLst/>
                <a:latin typeface="PT Serif" panose="020A0603040505020204" pitchFamily="18" charset="0"/>
              </a:rPr>
            </a:br>
            <a:endParaRPr lang="ro-RO" sz="3600" b="1" kern="50" dirty="0">
              <a:effectLst/>
              <a:latin typeface="Arial" panose="020B0604020202020204" pitchFamily="34" charset="0"/>
              <a:ea typeface="Times New Roman" panose="02020603050405020304" pitchFamily="18" charset="0"/>
            </a:endParaRP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2133600"/>
            <a:ext cx="9602788" cy="4371703"/>
          </a:xfrm>
        </p:spPr>
        <p:txBody>
          <a:bodyPr>
            <a:normAutofit/>
          </a:bodyPr>
          <a:lstStyle/>
          <a:p>
            <a:pPr eaLnBrk="1" hangingPunct="1"/>
            <a:r>
              <a:rPr lang="ro-RO" altLang="ru-RU" sz="2400" dirty="0">
                <a:latin typeface="Times New Roman" panose="02020603050405020304" pitchFamily="18" charset="0"/>
                <a:cs typeface="Times New Roman" panose="02020603050405020304" pitchFamily="18" charset="0"/>
              </a:rPr>
              <a:t>Depunerea actelor necesare</a:t>
            </a:r>
          </a:p>
          <a:p>
            <a:pPr eaLnBrk="1" hangingPunct="1"/>
            <a:r>
              <a:rPr lang="ro-RO" altLang="ru-RU" sz="2400" dirty="0">
                <a:latin typeface="Times New Roman" panose="02020603050405020304" pitchFamily="18" charset="0"/>
                <a:cs typeface="Times New Roman" panose="02020603050405020304" pitchFamily="18" charset="0"/>
              </a:rPr>
              <a:t>Decizia de eliberare a </a:t>
            </a:r>
            <a:r>
              <a:rPr lang="ro-RO" altLang="ru-RU" sz="2400" dirty="0" err="1">
                <a:latin typeface="Times New Roman" panose="02020603050405020304" pitchFamily="18" charset="0"/>
                <a:cs typeface="Times New Roman" panose="02020603050405020304" pitchFamily="18" charset="0"/>
              </a:rPr>
              <a:t>a</a:t>
            </a:r>
            <a:r>
              <a:rPr lang="ro-RO" altLang="ru-RU" sz="2400" dirty="0">
                <a:latin typeface="Times New Roman" panose="02020603050405020304" pitchFamily="18" charset="0"/>
                <a:cs typeface="Times New Roman" panose="02020603050405020304" pitchFamily="18" charset="0"/>
              </a:rPr>
              <a:t> actului permisiv (de ex. licenței) sau de respingere a cererii;</a:t>
            </a:r>
          </a:p>
          <a:p>
            <a:pPr eaLnBrk="1" hangingPunct="1"/>
            <a:r>
              <a:rPr lang="ro-RO" altLang="ru-RU" sz="2400" dirty="0">
                <a:latin typeface="Times New Roman" panose="02020603050405020304" pitchFamily="18" charset="0"/>
                <a:cs typeface="Times New Roman" panose="02020603050405020304" pitchFamily="18" charset="0"/>
              </a:rPr>
              <a:t>Achitarea taxei de stat;</a:t>
            </a:r>
          </a:p>
          <a:p>
            <a:pPr eaLnBrk="1" hangingPunct="1"/>
            <a:r>
              <a:rPr lang="ro-RO" altLang="ru-RU" sz="2400" dirty="0">
                <a:latin typeface="Times New Roman" panose="02020603050405020304" pitchFamily="18" charset="0"/>
                <a:cs typeface="Times New Roman" panose="02020603050405020304" pitchFamily="18" charset="0"/>
              </a:rPr>
              <a:t>Perfectarea și eliberarea actului permisiv (principiul aprobării tacite a eliberării licenței în cazul în care autoritatea responsabilă încalcă termenul):</a:t>
            </a:r>
          </a:p>
          <a:p>
            <a:pPr>
              <a:buFontTx/>
              <a:buChar char="-"/>
            </a:pPr>
            <a:r>
              <a:rPr lang="ro-RO" altLang="ru-RU" sz="2400" dirty="0">
                <a:latin typeface="Times New Roman" panose="02020603050405020304" pitchFamily="18" charset="0"/>
                <a:cs typeface="Times New Roman" panose="02020603050405020304" pitchFamily="18" charset="0"/>
              </a:rPr>
              <a:t>Autorizația de funcționare 15 zile lucrătoare.</a:t>
            </a:r>
          </a:p>
          <a:p>
            <a:pPr eaLnBrk="1" hangingPunct="1">
              <a:buFontTx/>
              <a:buChar char="-"/>
            </a:pPr>
            <a:r>
              <a:rPr lang="ro-RO" altLang="ru-RU" sz="2400" dirty="0">
                <a:latin typeface="Times New Roman" panose="02020603050405020304" pitchFamily="18" charset="0"/>
                <a:cs typeface="Times New Roman" panose="02020603050405020304" pitchFamily="18" charset="0"/>
              </a:rPr>
              <a:t>Licența – 10 zile lucrătoare.</a:t>
            </a:r>
          </a:p>
          <a:p>
            <a:pPr indent="0" algn="just">
              <a:buNone/>
            </a:pPr>
            <a:endParaRPr lang="ro-RO" sz="2400" dirty="0"/>
          </a:p>
        </p:txBody>
      </p:sp>
      <p:pic>
        <p:nvPicPr>
          <p:cNvPr id="4" name="Imagine 3">
            <a:extLst>
              <a:ext uri="{FF2B5EF4-FFF2-40B4-BE49-F238E27FC236}">
                <a16:creationId xmlns:a16="http://schemas.microsoft.com/office/drawing/2014/main" id="{C410F906-1BF8-4024-8342-C0F43351CA58}"/>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B1831DF9-586E-47AC-9884-0220A0897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2926152"/>
            <a:ext cx="1717040" cy="502848"/>
          </a:xfrm>
          <a:prstGeom prst="rect">
            <a:avLst/>
          </a:prstGeom>
        </p:spPr>
      </p:pic>
      <p:pic>
        <p:nvPicPr>
          <p:cNvPr id="7" name="Рисунок 9">
            <a:extLst>
              <a:ext uri="{FF2B5EF4-FFF2-40B4-BE49-F238E27FC236}">
                <a16:creationId xmlns:a16="http://schemas.microsoft.com/office/drawing/2014/main" id="{720EC749-2EDB-442C-A46C-4D61FECBAD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42720"/>
            <a:ext cx="1650410" cy="589880"/>
          </a:xfrm>
          <a:prstGeom prst="rect">
            <a:avLst/>
          </a:prstGeom>
        </p:spPr>
      </p:pic>
      <p:pic>
        <p:nvPicPr>
          <p:cNvPr id="8" name="Рисунок 14">
            <a:extLst>
              <a:ext uri="{FF2B5EF4-FFF2-40B4-BE49-F238E27FC236}">
                <a16:creationId xmlns:a16="http://schemas.microsoft.com/office/drawing/2014/main" id="{2057C59F-79F9-48FC-84CE-0725CE7A46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1734431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56DB893-CE5B-4FED-A746-73AD9A481E28}"/>
              </a:ext>
            </a:extLst>
          </p:cNvPr>
          <p:cNvSpPr>
            <a:spLocks noGrp="1"/>
          </p:cNvSpPr>
          <p:nvPr>
            <p:ph type="title"/>
          </p:nvPr>
        </p:nvSpPr>
        <p:spPr/>
        <p:txBody>
          <a:bodyPr>
            <a:normAutofit fontScale="90000"/>
          </a:bodyPr>
          <a:lstStyle/>
          <a:p>
            <a:pPr algn="ctr"/>
            <a:r>
              <a:rPr lang="ro-RO" dirty="0"/>
              <a:t/>
            </a:r>
            <a:br>
              <a:rPr lang="ro-RO" dirty="0"/>
            </a:br>
            <a:r>
              <a:rPr lang="ro-RO" sz="3600" b="1" kern="50" dirty="0">
                <a:effectLst/>
                <a:latin typeface="Arial" panose="020B0604020202020204" pitchFamily="34" charset="0"/>
                <a:ea typeface="SimSun" panose="02010600030101010101" pitchFamily="2" charset="-122"/>
              </a:rPr>
              <a:t>3. </a:t>
            </a:r>
            <a:r>
              <a:rPr lang="fr-FR" sz="3600" b="1" kern="50" dirty="0" err="1">
                <a:effectLst/>
                <a:latin typeface="Arial" panose="020B0604020202020204" pitchFamily="34" charset="0"/>
                <a:ea typeface="SimSun" panose="02010600030101010101" pitchFamily="2" charset="-122"/>
              </a:rPr>
              <a:t>Obligaţia</a:t>
            </a:r>
            <a:r>
              <a:rPr lang="fr-FR" sz="3600" b="1" kern="50" dirty="0">
                <a:effectLst/>
                <a:latin typeface="Arial" panose="020B0604020202020204" pitchFamily="34" charset="0"/>
                <a:ea typeface="SimSun" panose="02010600030101010101" pitchFamily="2" charset="-122"/>
              </a:rPr>
              <a:t> </a:t>
            </a:r>
            <a:r>
              <a:rPr lang="ro-RO" sz="3600" b="1" kern="50" dirty="0">
                <a:effectLst/>
                <a:latin typeface="Arial" panose="020B0604020202020204" pitchFamily="34" charset="0"/>
                <a:ea typeface="SimSun" panose="02010600030101010101" pitchFamily="2" charset="-122"/>
              </a:rPr>
              <a:t>antreprenorului social</a:t>
            </a:r>
            <a:r>
              <a:rPr lang="fr-FR" sz="3600" b="1" kern="50" dirty="0">
                <a:effectLst/>
                <a:latin typeface="Arial" panose="020B0604020202020204" pitchFamily="34" charset="0"/>
                <a:ea typeface="SimSun" panose="02010600030101010101" pitchFamily="2" charset="-122"/>
              </a:rPr>
              <a:t> de a </a:t>
            </a:r>
            <a:r>
              <a:rPr lang="fr-FR" sz="3600" b="1" kern="50" dirty="0" err="1">
                <a:effectLst/>
                <a:latin typeface="Arial" panose="020B0604020202020204" pitchFamily="34" charset="0"/>
                <a:ea typeface="SimSun" panose="02010600030101010101" pitchFamily="2" charset="-122"/>
              </a:rPr>
              <a:t>ţine</a:t>
            </a:r>
            <a:r>
              <a:rPr lang="fr-FR" sz="3600" b="1" kern="50" dirty="0">
                <a:effectLst/>
                <a:latin typeface="Arial" panose="020B0604020202020204" pitchFamily="34" charset="0"/>
                <a:ea typeface="SimSun" panose="02010600030101010101" pitchFamily="2" charset="-122"/>
              </a:rPr>
              <a:t> </a:t>
            </a:r>
            <a:r>
              <a:rPr lang="fr-FR" sz="3600" b="1" kern="50" dirty="0" err="1">
                <a:effectLst/>
                <a:latin typeface="Arial" panose="020B0604020202020204" pitchFamily="34" charset="0"/>
                <a:ea typeface="SimSun" panose="02010600030101010101" pitchFamily="2" charset="-122"/>
              </a:rPr>
              <a:t>contabilitatea</a:t>
            </a:r>
            <a:r>
              <a:rPr lang="ro-RO" sz="3600" kern="50" dirty="0">
                <a:effectLst/>
                <a:latin typeface="Arial" panose="020B0604020202020204" pitchFamily="34" charset="0"/>
                <a:ea typeface="Times New Roman" panose="02020603050405020304" pitchFamily="18" charset="0"/>
              </a:rPr>
              <a:t/>
            </a:r>
            <a:br>
              <a:rPr lang="ro-RO" sz="3600" kern="50" dirty="0">
                <a:effectLst/>
                <a:latin typeface="Arial" panose="020B0604020202020204" pitchFamily="34" charset="0"/>
                <a:ea typeface="Times New Roman" panose="02020603050405020304" pitchFamily="18" charset="0"/>
              </a:rPr>
            </a:br>
            <a:endParaRPr lang="ro-RO" dirty="0"/>
          </a:p>
        </p:txBody>
      </p:sp>
      <p:sp>
        <p:nvSpPr>
          <p:cNvPr id="3" name="Substituent conținut 2">
            <a:extLst>
              <a:ext uri="{FF2B5EF4-FFF2-40B4-BE49-F238E27FC236}">
                <a16:creationId xmlns:a16="http://schemas.microsoft.com/office/drawing/2014/main" id="{4B441ED4-715C-4E3D-B2DD-D04341A3CCA6}"/>
              </a:ext>
            </a:extLst>
          </p:cNvPr>
          <p:cNvSpPr>
            <a:spLocks noGrp="1"/>
          </p:cNvSpPr>
          <p:nvPr>
            <p:ph idx="1"/>
          </p:nvPr>
        </p:nvSpPr>
        <p:spPr/>
        <p:txBody>
          <a:bodyPr>
            <a:normAutofit/>
          </a:bodyPr>
          <a:lstStyle/>
          <a:p>
            <a:pPr algn="just" eaLnBrk="1" hangingPunct="1">
              <a:lnSpc>
                <a:spcPct val="90000"/>
              </a:lnSpc>
            </a:pPr>
            <a:r>
              <a:rPr lang="ro-RO" altLang="ru-RU" sz="2400" b="1" dirty="0" err="1">
                <a:latin typeface="Times New Roman" panose="02020603050405020304" pitchFamily="18" charset="0"/>
                <a:cs typeface="Times New Roman" panose="02020603050405020304" pitchFamily="18" charset="0"/>
              </a:rPr>
              <a:t>Noţiunea</a:t>
            </a:r>
            <a:r>
              <a:rPr lang="ro-RO" altLang="ru-RU" sz="2400" b="1" dirty="0">
                <a:latin typeface="Times New Roman" panose="02020603050405020304" pitchFamily="18" charset="0"/>
                <a:cs typeface="Times New Roman" panose="02020603050405020304" pitchFamily="18" charset="0"/>
              </a:rPr>
              <a:t> de contabilitate </a:t>
            </a:r>
          </a:p>
          <a:p>
            <a:pPr marL="685800" lvl="1" algn="just">
              <a:lnSpc>
                <a:spcPct val="90000"/>
              </a:lnSpc>
              <a:buFont typeface="Wingdings" panose="05000000000000000000" pitchFamily="2" charset="2"/>
              <a:buChar char="q"/>
            </a:pPr>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 sistem complex </a:t>
            </a:r>
            <a:r>
              <a:rPr lang="ro-RO" sz="2400" kern="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colectare, identificare, grupare, prelucrare, înregistrare, generalizare și de prezentare a informațiilor privind elementele contabile</a:t>
            </a:r>
            <a:r>
              <a:rPr lang="ru-RU" altLang="ru-RU" sz="2400" dirty="0">
                <a:latin typeface="Times New Roman" panose="02020603050405020304" pitchFamily="18" charset="0"/>
                <a:cs typeface="Times New Roman" panose="02020603050405020304" pitchFamily="18" charset="0"/>
              </a:rPr>
              <a:t>; </a:t>
            </a:r>
            <a:endParaRPr lang="ro-RO" altLang="ru-RU" sz="2400" dirty="0">
              <a:latin typeface="Times New Roman" panose="02020603050405020304" pitchFamily="18" charset="0"/>
              <a:cs typeface="Times New Roman" panose="02020603050405020304" pitchFamily="18" charset="0"/>
            </a:endParaRPr>
          </a:p>
          <a:p>
            <a:pPr eaLnBrk="1" hangingPunct="1">
              <a:lnSpc>
                <a:spcPct val="90000"/>
              </a:lnSpc>
            </a:pPr>
            <a:r>
              <a:rPr lang="ru-RU" altLang="ru-RU" sz="2400" b="1" dirty="0" err="1">
                <a:latin typeface="Times New Roman" panose="02020603050405020304" pitchFamily="18" charset="0"/>
                <a:cs typeface="Times New Roman" panose="02020603050405020304" pitchFamily="18" charset="0"/>
              </a:rPr>
              <a:t>Actele</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normative</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ce</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reglementează</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ţinerea</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contabilităţii</a:t>
            </a:r>
            <a:r>
              <a:rPr lang="ro-RO" altLang="ru-RU" sz="2400" b="1" dirty="0">
                <a:latin typeface="Times New Roman" panose="02020603050405020304" pitchFamily="18" charset="0"/>
                <a:cs typeface="Times New Roman" panose="02020603050405020304" pitchFamily="18" charset="0"/>
              </a:rPr>
              <a:t>:</a:t>
            </a:r>
          </a:p>
          <a:p>
            <a:pPr lvl="1">
              <a:lnSpc>
                <a:spcPct val="90000"/>
              </a:lnSpc>
              <a:buFont typeface="Wingdings" panose="05000000000000000000" pitchFamily="2" charset="2"/>
              <a:buChar char="q"/>
            </a:pPr>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Legea contabilității și raportării financiare nr. 287/2017;</a:t>
            </a:r>
          </a:p>
          <a:p>
            <a:pPr lvl="1">
              <a:lnSpc>
                <a:spcPct val="90000"/>
              </a:lnSpc>
              <a:buFont typeface="Wingdings" panose="05000000000000000000" pitchFamily="2" charset="2"/>
              <a:buChar char="q"/>
            </a:pPr>
            <a:r>
              <a:rPr lang="ro-RO" altLang="ru-RU" sz="2400" dirty="0">
                <a:latin typeface="Times New Roman" panose="02020603050405020304" pitchFamily="18" charset="0"/>
                <a:cs typeface="Times New Roman" panose="02020603050405020304" pitchFamily="18" charset="0"/>
              </a:rPr>
              <a:t>Standardele </a:t>
            </a:r>
            <a:r>
              <a:rPr lang="ro-RO" altLang="ru-RU" sz="2400" dirty="0" err="1">
                <a:latin typeface="Times New Roman" panose="02020603050405020304" pitchFamily="18" charset="0"/>
                <a:cs typeface="Times New Roman" panose="02020603050405020304" pitchFamily="18" charset="0"/>
              </a:rPr>
              <a:t>Naţionale</a:t>
            </a:r>
            <a:r>
              <a:rPr lang="ro-RO" altLang="ru-RU" sz="2400" dirty="0">
                <a:latin typeface="Times New Roman" panose="02020603050405020304" pitchFamily="18" charset="0"/>
                <a:cs typeface="Times New Roman" panose="02020603050405020304" pitchFamily="18" charset="0"/>
              </a:rPr>
              <a:t> de Contabilitate  </a:t>
            </a:r>
          </a:p>
          <a:p>
            <a:pPr lvl="1">
              <a:lnSpc>
                <a:spcPct val="90000"/>
              </a:lnSpc>
              <a:buFont typeface="Wingdings" panose="05000000000000000000" pitchFamily="2" charset="2"/>
              <a:buChar char="q"/>
            </a:pPr>
            <a:r>
              <a:rPr lang="ro-RO" altLang="ru-RU" sz="2400" dirty="0">
                <a:latin typeface="Times New Roman" panose="02020603050405020304" pitchFamily="18" charset="0"/>
                <a:cs typeface="Times New Roman" panose="02020603050405020304" pitchFamily="18" charset="0"/>
              </a:rPr>
              <a:t>Ordine ale Ministerului </a:t>
            </a:r>
            <a:r>
              <a:rPr lang="ro-RO" altLang="ru-RU" sz="2400" dirty="0" err="1">
                <a:latin typeface="Times New Roman" panose="02020603050405020304" pitchFamily="18" charset="0"/>
                <a:cs typeface="Times New Roman" panose="02020603050405020304" pitchFamily="18" charset="0"/>
              </a:rPr>
              <a:t>Finanţelor</a:t>
            </a:r>
            <a:r>
              <a:rPr lang="ro-RO" altLang="ru-RU" sz="2400" dirty="0">
                <a:latin typeface="Times New Roman" panose="02020603050405020304" pitchFamily="18" charset="0"/>
                <a:cs typeface="Times New Roman" panose="02020603050405020304" pitchFamily="18" charset="0"/>
              </a:rPr>
              <a:t> </a:t>
            </a:r>
            <a:r>
              <a:rPr lang="ro-RO" altLang="ru-RU" sz="2400" dirty="0" err="1">
                <a:latin typeface="Times New Roman" panose="02020603050405020304" pitchFamily="18" charset="0"/>
                <a:cs typeface="Times New Roman" panose="02020603050405020304" pitchFamily="18" charset="0"/>
              </a:rPr>
              <a:t>şi</a:t>
            </a:r>
            <a:r>
              <a:rPr lang="ro-RO" altLang="ru-RU" sz="2400" dirty="0">
                <a:latin typeface="Times New Roman" panose="02020603050405020304" pitchFamily="18" charset="0"/>
                <a:cs typeface="Times New Roman" panose="02020603050405020304" pitchFamily="18" charset="0"/>
              </a:rPr>
              <a:t> alte acte normative</a:t>
            </a:r>
            <a:r>
              <a:rPr lang="ru-RU" altLang="ru-RU" sz="2400" dirty="0">
                <a:latin typeface="Times New Roman" panose="02020603050405020304" pitchFamily="18" charset="0"/>
                <a:cs typeface="Times New Roman" panose="02020603050405020304" pitchFamily="18" charset="0"/>
              </a:rPr>
              <a:t> </a:t>
            </a:r>
          </a:p>
          <a:p>
            <a:pPr marL="0" indent="0">
              <a:buNone/>
            </a:pPr>
            <a:endParaRPr lang="ro-RO" b="1" dirty="0"/>
          </a:p>
        </p:txBody>
      </p:sp>
      <p:pic>
        <p:nvPicPr>
          <p:cNvPr id="4" name="Imagine 3">
            <a:extLst>
              <a:ext uri="{FF2B5EF4-FFF2-40B4-BE49-F238E27FC236}">
                <a16:creationId xmlns:a16="http://schemas.microsoft.com/office/drawing/2014/main" id="{298798BA-CBC1-4FC3-B1F4-042F1B29B70B}"/>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2F4C0E05-DBAF-481C-BCFA-18B257A4ED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388" y="2945666"/>
            <a:ext cx="1782448" cy="522003"/>
          </a:xfrm>
          <a:prstGeom prst="rect">
            <a:avLst/>
          </a:prstGeom>
        </p:spPr>
      </p:pic>
      <p:pic>
        <p:nvPicPr>
          <p:cNvPr id="7" name="Рисунок 9">
            <a:extLst>
              <a:ext uri="{FF2B5EF4-FFF2-40B4-BE49-F238E27FC236}">
                <a16:creationId xmlns:a16="http://schemas.microsoft.com/office/drawing/2014/main" id="{0A605168-6797-455F-97F3-8C2D65B588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27471"/>
            <a:ext cx="1650410" cy="589880"/>
          </a:xfrm>
          <a:prstGeom prst="rect">
            <a:avLst/>
          </a:prstGeom>
        </p:spPr>
      </p:pic>
      <p:pic>
        <p:nvPicPr>
          <p:cNvPr id="8" name="Рисунок 14">
            <a:extLst>
              <a:ext uri="{FF2B5EF4-FFF2-40B4-BE49-F238E27FC236}">
                <a16:creationId xmlns:a16="http://schemas.microsoft.com/office/drawing/2014/main" id="{0A173002-9EBF-4D00-800A-39C940F7CF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894424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800122"/>
            <a:ext cx="8915400" cy="1094717"/>
          </a:xfrm>
        </p:spPr>
        <p:txBody>
          <a:bodyPr>
            <a:normAutofit fontScale="90000"/>
          </a:bodyPr>
          <a:lstStyle/>
          <a:p>
            <a:pPr algn="ctr"/>
            <a:r>
              <a:rPr lang="ro-RO" dirty="0"/>
              <a:t>a. Persoana responsabilă pentru ținerea contabilității</a:t>
            </a:r>
            <a:r>
              <a:rPr lang="ro-RO" b="1" dirty="0"/>
              <a:t/>
            </a:r>
            <a:br>
              <a:rPr lang="ro-RO" b="1" dirty="0"/>
            </a:br>
            <a:endParaRPr lang="ro-RO" b="1"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692400" y="2428240"/>
            <a:ext cx="8812212" cy="3482982"/>
          </a:xfrm>
        </p:spPr>
        <p:txBody>
          <a:bodyPr>
            <a:normAutofit/>
          </a:bodyPr>
          <a:lstStyle/>
          <a:p>
            <a:r>
              <a:rPr lang="ro-RO" sz="2400" dirty="0">
                <a:latin typeface="Times New Roman" panose="02020603050405020304" pitchFamily="18" charset="0"/>
                <a:cs typeface="Times New Roman" panose="02020603050405020304" pitchFamily="18" charset="0"/>
              </a:rPr>
              <a:t>Întreprinzătorul persoană fizică;</a:t>
            </a:r>
          </a:p>
          <a:p>
            <a:r>
              <a:rPr lang="ro-RO" sz="2400" dirty="0">
                <a:latin typeface="Times New Roman" panose="02020603050405020304" pitchFamily="18" charset="0"/>
                <a:cs typeface="Times New Roman" panose="02020603050405020304" pitchFamily="18" charset="0"/>
              </a:rPr>
              <a:t>Administratorul persoanei juridice.</a:t>
            </a:r>
          </a:p>
          <a:p>
            <a:r>
              <a:rPr lang="ro-RO" sz="2400" dirty="0">
                <a:latin typeface="Times New Roman" panose="02020603050405020304" pitchFamily="18" charset="0"/>
                <a:cs typeface="Times New Roman" panose="02020603050405020304" pitchFamily="18" charset="0"/>
              </a:rPr>
              <a:t>Persoanele menționate pot delega atribuțiile unor salariați sau persoane speciale (auditori) care țin evidența contabilă;</a:t>
            </a:r>
          </a:p>
        </p:txBody>
      </p:sp>
      <p:pic>
        <p:nvPicPr>
          <p:cNvPr id="4" name="Imagine 3">
            <a:extLst>
              <a:ext uri="{FF2B5EF4-FFF2-40B4-BE49-F238E27FC236}">
                <a16:creationId xmlns:a16="http://schemas.microsoft.com/office/drawing/2014/main" id="{9D4E1312-6A99-4893-9C72-B5A5662F3801}"/>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C8544F41-7351-4334-9F9B-6EBE3FFED8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3187850"/>
            <a:ext cx="1646877" cy="482300"/>
          </a:xfrm>
          <a:prstGeom prst="rect">
            <a:avLst/>
          </a:prstGeom>
        </p:spPr>
      </p:pic>
      <p:pic>
        <p:nvPicPr>
          <p:cNvPr id="7" name="Рисунок 9">
            <a:extLst>
              <a:ext uri="{FF2B5EF4-FFF2-40B4-BE49-F238E27FC236}">
                <a16:creationId xmlns:a16="http://schemas.microsoft.com/office/drawing/2014/main" id="{D2D3BB6B-26B0-46FB-8F89-96E6251542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4007804"/>
            <a:ext cx="1650410" cy="589880"/>
          </a:xfrm>
          <a:prstGeom prst="rect">
            <a:avLst/>
          </a:prstGeom>
        </p:spPr>
      </p:pic>
      <p:pic>
        <p:nvPicPr>
          <p:cNvPr id="8" name="Рисунок 14">
            <a:extLst>
              <a:ext uri="{FF2B5EF4-FFF2-40B4-BE49-F238E27FC236}">
                <a16:creationId xmlns:a16="http://schemas.microsoft.com/office/drawing/2014/main" id="{ED5835C9-BB18-4CDB-9B8D-32759BB496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354400"/>
            <a:ext cx="1754795" cy="503262"/>
          </a:xfrm>
          <a:prstGeom prst="rect">
            <a:avLst/>
          </a:prstGeom>
        </p:spPr>
      </p:pic>
    </p:spTree>
    <p:extLst>
      <p:ext uri="{BB962C8B-B14F-4D97-AF65-F5344CB8AC3E}">
        <p14:creationId xmlns:p14="http://schemas.microsoft.com/office/powerpoint/2010/main" val="2064165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800123"/>
            <a:ext cx="8911687" cy="1280890"/>
          </a:xfrm>
        </p:spPr>
        <p:txBody>
          <a:bodyPr>
            <a:normAutofit/>
          </a:bodyPr>
          <a:lstStyle/>
          <a:p>
            <a:pPr algn="ctr"/>
            <a:r>
              <a:rPr lang="ro-RO" dirty="0"/>
              <a:t>b. </a:t>
            </a:r>
            <a:r>
              <a:rPr lang="ro-RO" kern="50" dirty="0">
                <a:latin typeface="Times New Roman" panose="02020603050405020304" pitchFamily="18" charset="0"/>
                <a:ea typeface="Times New Roman" panose="02020603050405020304" pitchFamily="18" charset="0"/>
                <a:cs typeface="Times New Roman" panose="02020603050405020304" pitchFamily="18" charset="0"/>
              </a:rPr>
              <a:t>Răspunderea pentru ținerea defectuoasă a contabilității</a:t>
            </a:r>
            <a:endParaRPr lang="ro-RO"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2081012"/>
            <a:ext cx="9267509" cy="4451867"/>
          </a:xfrm>
        </p:spPr>
        <p:txBody>
          <a:bodyPr>
            <a:normAutofit/>
          </a:bodyPr>
          <a:lstStyle/>
          <a:p>
            <a:pPr marL="0" indent="0">
              <a:buNone/>
            </a:pPr>
            <a:r>
              <a:rPr lang="ro-RO" sz="2400" b="1" kern="50" dirty="0">
                <a:effectLst/>
                <a:latin typeface="Times New Roman" panose="02020603050405020304" pitchFamily="18" charset="0"/>
                <a:ea typeface="Times New Roman" panose="02020603050405020304" pitchFamily="18" charset="0"/>
                <a:cs typeface="Times New Roman" panose="02020603050405020304" pitchFamily="18" charset="0"/>
              </a:rPr>
              <a:t>Întreprinzătorii obligați să țină contabilitatea poartă răspundere pentru:</a:t>
            </a:r>
          </a:p>
          <a:p>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încălcarea regulilor de organizare și de ținere a contabilității, de întocmire și prezentare a rapoartelor financiare în baza art. 295 din Codul contravențional</a:t>
            </a:r>
          </a:p>
          <a:p>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evaziunea fiscală a întreprinderilor, instituțiilor </a:t>
            </a:r>
            <a:r>
              <a:rPr lang="ro-RO" sz="2400" kern="50" dirty="0">
                <a:latin typeface="Times New Roman" panose="02020603050405020304" pitchFamily="18" charset="0"/>
                <a:ea typeface="Times New Roman" panose="02020603050405020304" pitchFamily="18" charset="0"/>
                <a:cs typeface="Times New Roman" panose="02020603050405020304" pitchFamily="18" charset="0"/>
              </a:rPr>
              <a:t>și organizațiilor (art. 244) și falsul în documente contabile (art</a:t>
            </a:r>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 335</a:t>
            </a:r>
            <a:r>
              <a:rPr lang="ro-RO" sz="2400" kern="50" baseline="30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 din Codul penal. </a:t>
            </a:r>
          </a:p>
          <a:p>
            <a:pPr marL="0" indent="0" algn="just">
              <a:buNone/>
            </a:pPr>
            <a:endParaRPr lang="it-IT" sz="18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endParaRPr lang="it-IT" sz="1800" kern="1400" dirty="0">
              <a:ln>
                <a:noFill/>
              </a:ln>
              <a:solidFill>
                <a:srgbClr val="000000"/>
              </a:solidFill>
              <a:effectLst/>
              <a:latin typeface="Calibri" panose="020F0502020204030204" pitchFamily="34" charset="0"/>
            </a:endParaRPr>
          </a:p>
          <a:p>
            <a:endParaRPr lang="ro-RO" dirty="0"/>
          </a:p>
        </p:txBody>
      </p:sp>
      <p:pic>
        <p:nvPicPr>
          <p:cNvPr id="4" name="Imagine 3">
            <a:extLst>
              <a:ext uri="{FF2B5EF4-FFF2-40B4-BE49-F238E27FC236}">
                <a16:creationId xmlns:a16="http://schemas.microsoft.com/office/drawing/2014/main" id="{E34888A8-5C48-4C4E-833C-6DABE6C857CA}"/>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D293B35B-85CD-420A-9EFC-40A6C926D1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077" y="2945667"/>
            <a:ext cx="1650409" cy="483334"/>
          </a:xfrm>
          <a:prstGeom prst="rect">
            <a:avLst/>
          </a:prstGeom>
        </p:spPr>
      </p:pic>
      <p:pic>
        <p:nvPicPr>
          <p:cNvPr id="7" name="Рисунок 9">
            <a:extLst>
              <a:ext uri="{FF2B5EF4-FFF2-40B4-BE49-F238E27FC236}">
                <a16:creationId xmlns:a16="http://schemas.microsoft.com/office/drawing/2014/main" id="{6C67C1E4-C16A-441B-80A9-6446FC102D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269" y="3790394"/>
            <a:ext cx="1650410" cy="589880"/>
          </a:xfrm>
          <a:prstGeom prst="rect">
            <a:avLst/>
          </a:prstGeom>
        </p:spPr>
      </p:pic>
      <p:pic>
        <p:nvPicPr>
          <p:cNvPr id="8" name="Рисунок 14">
            <a:extLst>
              <a:ext uri="{FF2B5EF4-FFF2-40B4-BE49-F238E27FC236}">
                <a16:creationId xmlns:a16="http://schemas.microsoft.com/office/drawing/2014/main" id="{15165752-4A3A-4AB0-9278-259E59D4DA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5077" y="2081012"/>
            <a:ext cx="1754795" cy="503262"/>
          </a:xfrm>
          <a:prstGeom prst="rect">
            <a:avLst/>
          </a:prstGeom>
        </p:spPr>
      </p:pic>
    </p:spTree>
    <p:extLst>
      <p:ext uri="{BB962C8B-B14F-4D97-AF65-F5344CB8AC3E}">
        <p14:creationId xmlns:p14="http://schemas.microsoft.com/office/powerpoint/2010/main" val="2735017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89212" y="852709"/>
            <a:ext cx="8911687" cy="1280890"/>
          </a:xfrm>
        </p:spPr>
        <p:txBody>
          <a:bodyPr>
            <a:normAutofit fontScale="90000"/>
          </a:bodyPr>
          <a:lstStyle/>
          <a:p>
            <a:pPr algn="ctr"/>
            <a:r>
              <a:rPr lang="ro-RO" b="1" dirty="0"/>
              <a:t>4. </a:t>
            </a:r>
            <a:r>
              <a:rPr lang="ru-RU" altLang="ru-RU" sz="3600" b="1" dirty="0" err="1"/>
              <a:t>Obligaţia</a:t>
            </a:r>
            <a:r>
              <a:rPr lang="ru-RU" altLang="ru-RU" sz="3600" b="1" dirty="0"/>
              <a:t> </a:t>
            </a:r>
            <a:r>
              <a:rPr lang="ru-RU" altLang="ru-RU" sz="3600" b="1" dirty="0" err="1"/>
              <a:t>întreprinzătorilor</a:t>
            </a:r>
            <a:r>
              <a:rPr lang="ru-RU" altLang="ru-RU" sz="3600" b="1" dirty="0"/>
              <a:t> </a:t>
            </a:r>
            <a:r>
              <a:rPr lang="ru-RU" altLang="ru-RU" sz="3600" b="1" dirty="0" err="1"/>
              <a:t>de</a:t>
            </a:r>
            <a:r>
              <a:rPr lang="ru-RU" altLang="ru-RU" sz="3600" b="1" dirty="0"/>
              <a:t> a </a:t>
            </a:r>
            <a:r>
              <a:rPr lang="ru-RU" altLang="ru-RU" sz="3600" b="1" dirty="0" err="1"/>
              <a:t>exercita</a:t>
            </a:r>
            <a:r>
              <a:rPr lang="ru-RU" altLang="ru-RU" sz="3600" b="1" dirty="0"/>
              <a:t> </a:t>
            </a:r>
            <a:r>
              <a:rPr lang="ru-RU" altLang="ru-RU" sz="3600" b="1" dirty="0" err="1"/>
              <a:t>activitatea</a:t>
            </a:r>
            <a:r>
              <a:rPr lang="ru-RU" altLang="ru-RU" sz="3600" b="1" dirty="0"/>
              <a:t> </a:t>
            </a:r>
            <a:r>
              <a:rPr lang="ru-RU" altLang="ru-RU" sz="3600" b="1" dirty="0" err="1"/>
              <a:t>în</a:t>
            </a:r>
            <a:r>
              <a:rPr lang="ru-RU" altLang="ru-RU" sz="3600" b="1" dirty="0"/>
              <a:t> </a:t>
            </a:r>
            <a:r>
              <a:rPr lang="ru-RU" altLang="ru-RU" sz="3600" b="1" dirty="0" err="1"/>
              <a:t>limita</a:t>
            </a:r>
            <a:r>
              <a:rPr lang="ru-RU" altLang="ru-RU" sz="3600" b="1" dirty="0"/>
              <a:t> </a:t>
            </a:r>
            <a:r>
              <a:rPr lang="ru-RU" altLang="ru-RU" sz="3600" b="1" dirty="0" err="1"/>
              <a:t>concurenţei</a:t>
            </a:r>
            <a:r>
              <a:rPr lang="ru-RU" altLang="ru-RU" sz="3600" b="1" dirty="0"/>
              <a:t> </a:t>
            </a:r>
            <a:r>
              <a:rPr lang="ru-RU" altLang="ru-RU" sz="3600" b="1" dirty="0" err="1"/>
              <a:t>licite</a:t>
            </a:r>
            <a:r>
              <a:rPr lang="ru-RU" altLang="ru-RU" sz="3600" b="1" dirty="0"/>
              <a:t> </a:t>
            </a:r>
            <a:endParaRPr lang="ro-RO" b="1"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418080" y="2133600"/>
            <a:ext cx="9570720" cy="4632960"/>
          </a:xfrm>
        </p:spPr>
        <p:txBody>
          <a:bodyPr>
            <a:normAutofit/>
          </a:bodyPr>
          <a:lstStyle/>
          <a:p>
            <a:pPr algn="just" eaLnBrk="1" hangingPunct="1">
              <a:lnSpc>
                <a:spcPct val="90000"/>
              </a:lnSpc>
            </a:pPr>
            <a:r>
              <a:rPr lang="ro-RO" altLang="ru-RU" sz="2400" b="1" dirty="0" err="1">
                <a:latin typeface="Times New Roman" panose="02020603050405020304" pitchFamily="18" charset="0"/>
                <a:cs typeface="Times New Roman" panose="02020603050405020304" pitchFamily="18" charset="0"/>
              </a:rPr>
              <a:t>Noţiunea</a:t>
            </a:r>
            <a:r>
              <a:rPr lang="ro-RO" altLang="ru-RU" sz="2400" b="1" dirty="0">
                <a:latin typeface="Times New Roman" panose="02020603050405020304" pitchFamily="18" charset="0"/>
                <a:cs typeface="Times New Roman" panose="02020603050405020304" pitchFamily="18" charset="0"/>
              </a:rPr>
              <a:t> de concurență </a:t>
            </a:r>
          </a:p>
          <a:p>
            <a:pPr marL="685800" lvl="1" algn="just">
              <a:lnSpc>
                <a:spcPct val="90000"/>
              </a:lnSpc>
              <a:buFont typeface="Wingdings" panose="05000000000000000000" pitchFamily="2" charset="2"/>
              <a:buChar char="q"/>
            </a:pPr>
            <a:r>
              <a:rPr lang="ro-RO" sz="2400" kern="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altLang="ru-RU" sz="2400" dirty="0" err="1">
                <a:latin typeface="Times New Roman" panose="02020603050405020304" pitchFamily="18" charset="0"/>
                <a:cs typeface="Times New Roman" panose="02020603050405020304" pitchFamily="18" charset="0"/>
              </a:rPr>
              <a:t>competiţie</a:t>
            </a:r>
            <a:r>
              <a:rPr lang="ro-RO" altLang="ru-RU" sz="2400" dirty="0">
                <a:latin typeface="Times New Roman" panose="02020603050405020304" pitchFamily="18" charset="0"/>
                <a:cs typeface="Times New Roman" panose="02020603050405020304" pitchFamily="18" charset="0"/>
              </a:rPr>
              <a:t> liberă între </a:t>
            </a:r>
            <a:r>
              <a:rPr lang="ro-RO" altLang="ru-RU" sz="2400" dirty="0" err="1">
                <a:latin typeface="Times New Roman" panose="02020603050405020304" pitchFamily="18" charset="0"/>
                <a:cs typeface="Times New Roman" panose="02020603050405020304" pitchFamily="18" charset="0"/>
              </a:rPr>
              <a:t>agenţii</a:t>
            </a:r>
            <a:r>
              <a:rPr lang="ro-RO" altLang="ru-RU" sz="2400" dirty="0">
                <a:latin typeface="Times New Roman" panose="02020603050405020304" pitchFamily="18" charset="0"/>
                <a:cs typeface="Times New Roman" panose="02020603050405020304" pitchFamily="18" charset="0"/>
              </a:rPr>
              <a:t> economici care oferă pe o </a:t>
            </a:r>
            <a:r>
              <a:rPr lang="ro-RO" altLang="ru-RU" sz="2400" dirty="0" err="1">
                <a:latin typeface="Times New Roman" panose="02020603050405020304" pitchFamily="18" charset="0"/>
                <a:cs typeface="Times New Roman" panose="02020603050405020304" pitchFamily="18" charset="0"/>
              </a:rPr>
              <a:t>piaţă</a:t>
            </a:r>
            <a:r>
              <a:rPr lang="ro-RO" altLang="ru-RU" sz="2400" dirty="0">
                <a:latin typeface="Times New Roman" panose="02020603050405020304" pitchFamily="18" charset="0"/>
                <a:cs typeface="Times New Roman" panose="02020603050405020304" pitchFamily="18" charset="0"/>
              </a:rPr>
              <a:t> determinată produse sau servicii care tind să satisfacă </a:t>
            </a:r>
            <a:r>
              <a:rPr lang="ro-RO" altLang="ru-RU" sz="2400" dirty="0" err="1">
                <a:latin typeface="Times New Roman" panose="02020603050405020304" pitchFamily="18" charset="0"/>
                <a:cs typeface="Times New Roman" panose="02020603050405020304" pitchFamily="18" charset="0"/>
              </a:rPr>
              <a:t>necesităţi</a:t>
            </a:r>
            <a:r>
              <a:rPr lang="ro-RO" altLang="ru-RU" sz="2400" dirty="0">
                <a:latin typeface="Times New Roman" panose="02020603050405020304" pitchFamily="18" charset="0"/>
                <a:cs typeface="Times New Roman" panose="02020603050405020304" pitchFamily="18" charset="0"/>
              </a:rPr>
              <a:t> identice sau asemănătoare ale consumatorilor, </a:t>
            </a:r>
            <a:r>
              <a:rPr lang="ro-RO" altLang="ru-RU" sz="2400" dirty="0" err="1">
                <a:latin typeface="Times New Roman" panose="02020603050405020304" pitchFamily="18" charset="0"/>
                <a:cs typeface="Times New Roman" panose="02020603050405020304" pitchFamily="18" charset="0"/>
              </a:rPr>
              <a:t>desfăşurată</a:t>
            </a:r>
            <a:r>
              <a:rPr lang="ro-RO" altLang="ru-RU" sz="2400" dirty="0">
                <a:latin typeface="Times New Roman" panose="02020603050405020304" pitchFamily="18" charset="0"/>
                <a:cs typeface="Times New Roman" panose="02020603050405020304" pitchFamily="18" charset="0"/>
              </a:rPr>
              <a:t> în scopul atragerii </a:t>
            </a:r>
            <a:r>
              <a:rPr lang="ro-RO" altLang="ru-RU" sz="2400" dirty="0" err="1">
                <a:latin typeface="Times New Roman" panose="02020603050405020304" pitchFamily="18" charset="0"/>
                <a:cs typeface="Times New Roman" panose="02020603050405020304" pitchFamily="18" charset="0"/>
              </a:rPr>
              <a:t>clienteli</a:t>
            </a:r>
            <a:r>
              <a:rPr lang="ro-RO" altLang="ru-RU" sz="2400" dirty="0">
                <a:latin typeface="Times New Roman" panose="02020603050405020304" pitchFamily="18" charset="0"/>
                <a:cs typeface="Times New Roman" panose="02020603050405020304" pitchFamily="18" charset="0"/>
              </a:rPr>
              <a:t> </a:t>
            </a:r>
            <a:r>
              <a:rPr lang="ro-RO" altLang="ru-RU" sz="2400" dirty="0" err="1">
                <a:latin typeface="Times New Roman" panose="02020603050405020304" pitchFamily="18" charset="0"/>
                <a:cs typeface="Times New Roman" panose="02020603050405020304" pitchFamily="18" charset="0"/>
              </a:rPr>
              <a:t>şi</a:t>
            </a:r>
            <a:r>
              <a:rPr lang="ro-RO" altLang="ru-RU" sz="2400" dirty="0">
                <a:latin typeface="Times New Roman" panose="02020603050405020304" pitchFamily="18" charset="0"/>
                <a:cs typeface="Times New Roman" panose="02020603050405020304" pitchFamily="18" charset="0"/>
              </a:rPr>
              <a:t> acumulării de beneficii</a:t>
            </a:r>
            <a:r>
              <a:rPr lang="ru-RU" altLang="ru-RU" sz="2400" dirty="0">
                <a:latin typeface="Times New Roman" panose="02020603050405020304" pitchFamily="18" charset="0"/>
                <a:cs typeface="Times New Roman" panose="02020603050405020304" pitchFamily="18" charset="0"/>
              </a:rPr>
              <a:t>; </a:t>
            </a:r>
            <a:endParaRPr lang="ro-RO" altLang="ru-RU" sz="2400" dirty="0">
              <a:latin typeface="Times New Roman" panose="02020603050405020304" pitchFamily="18" charset="0"/>
              <a:cs typeface="Times New Roman" panose="02020603050405020304" pitchFamily="18" charset="0"/>
            </a:endParaRPr>
          </a:p>
          <a:p>
            <a:pPr eaLnBrk="1" hangingPunct="1">
              <a:lnSpc>
                <a:spcPct val="90000"/>
              </a:lnSpc>
            </a:pPr>
            <a:r>
              <a:rPr lang="ru-RU" altLang="ru-RU" sz="2400" b="1" dirty="0">
                <a:latin typeface="Times New Roman" panose="02020603050405020304" pitchFamily="18" charset="0"/>
                <a:cs typeface="Times New Roman" panose="02020603050405020304" pitchFamily="18" charset="0"/>
              </a:rPr>
              <a:t>Act</a:t>
            </a:r>
            <a:r>
              <a:rPr lang="ro-RO" altLang="ru-RU" sz="2400" b="1" dirty="0" err="1">
                <a:latin typeface="Times New Roman" panose="02020603050405020304" pitchFamily="18" charset="0"/>
                <a:cs typeface="Times New Roman" panose="02020603050405020304" pitchFamily="18" charset="0"/>
              </a:rPr>
              <a:t>ul</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normativ</a:t>
            </a:r>
            <a:r>
              <a:rPr lang="ro-RO"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ce</a:t>
            </a:r>
            <a:r>
              <a:rPr lang="ru-RU" altLang="ru-RU" sz="2400" b="1" dirty="0">
                <a:latin typeface="Times New Roman" panose="02020603050405020304" pitchFamily="18" charset="0"/>
                <a:cs typeface="Times New Roman" panose="02020603050405020304" pitchFamily="18" charset="0"/>
              </a:rPr>
              <a:t> </a:t>
            </a:r>
            <a:r>
              <a:rPr lang="ru-RU" altLang="ru-RU" sz="2400" b="1" dirty="0" err="1">
                <a:latin typeface="Times New Roman" panose="02020603050405020304" pitchFamily="18" charset="0"/>
                <a:cs typeface="Times New Roman" panose="02020603050405020304" pitchFamily="18" charset="0"/>
              </a:rPr>
              <a:t>reglementeaz</a:t>
            </a:r>
            <a:r>
              <a:rPr lang="ro-RO" altLang="ru-RU" sz="2400" b="1" dirty="0">
                <a:latin typeface="Times New Roman" panose="02020603050405020304" pitchFamily="18" charset="0"/>
                <a:cs typeface="Times New Roman" panose="02020603050405020304" pitchFamily="18" charset="0"/>
              </a:rPr>
              <a:t>ă concurența:</a:t>
            </a:r>
          </a:p>
          <a:p>
            <a:pPr lvl="1">
              <a:buFont typeface="Wingdings" panose="05000000000000000000" pitchFamily="2" charset="2"/>
              <a:buChar char="q"/>
            </a:pPr>
            <a:r>
              <a:rPr lang="ro-RO" sz="2200" dirty="0">
                <a:latin typeface="Times New Roman" panose="02020603050405020304" pitchFamily="18" charset="0"/>
                <a:cs typeface="Times New Roman" panose="02020603050405020304" pitchFamily="18" charset="0"/>
              </a:rPr>
              <a:t>Legea concurenței nr.183/2012 </a:t>
            </a:r>
          </a:p>
          <a:p>
            <a:r>
              <a:rPr lang="ro-RO" sz="2400" b="1" dirty="0">
                <a:latin typeface="Times New Roman" panose="02020603050405020304" pitchFamily="18" charset="0"/>
                <a:cs typeface="Times New Roman" panose="02020603050405020304" pitchFamily="18" charset="0"/>
              </a:rPr>
              <a:t>Organ de control:</a:t>
            </a:r>
          </a:p>
          <a:p>
            <a:pPr>
              <a:buFont typeface="Wingdings" panose="05000000000000000000" pitchFamily="2" charset="2"/>
              <a:buChar char="q"/>
            </a:pPr>
            <a:r>
              <a:rPr lang="ro-RO" sz="2400" dirty="0">
                <a:latin typeface="Times New Roman" panose="02020603050405020304" pitchFamily="18" charset="0"/>
                <a:cs typeface="Times New Roman" panose="02020603050405020304" pitchFamily="18" charset="0"/>
              </a:rPr>
              <a:t>Consiliul Concurenței</a:t>
            </a:r>
          </a:p>
          <a:p>
            <a:pPr marL="457200" lvl="1" indent="0">
              <a:buNone/>
            </a:pPr>
            <a:endParaRPr lang="ro-RO" sz="2200" dirty="0"/>
          </a:p>
          <a:p>
            <a:pPr marL="0" indent="0" algn="ctr">
              <a:buNone/>
            </a:pPr>
            <a:endParaRPr lang="ro-RO" sz="1600" b="0" i="0" dirty="0">
              <a:solidFill>
                <a:srgbClr val="333333"/>
              </a:solidFill>
              <a:effectLst/>
              <a:latin typeface="Arial" panose="020B0604020202020204" pitchFamily="34" charset="0"/>
            </a:endParaRPr>
          </a:p>
        </p:txBody>
      </p:sp>
      <p:pic>
        <p:nvPicPr>
          <p:cNvPr id="4" name="Imagine 3">
            <a:extLst>
              <a:ext uri="{FF2B5EF4-FFF2-40B4-BE49-F238E27FC236}">
                <a16:creationId xmlns:a16="http://schemas.microsoft.com/office/drawing/2014/main" id="{8261EC9A-F4A0-428D-A4B2-B6EDB6D1D285}"/>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78DC16F1-B10D-4187-82AD-0E2E142768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99" y="2945667"/>
            <a:ext cx="1765087" cy="516918"/>
          </a:xfrm>
          <a:prstGeom prst="rect">
            <a:avLst/>
          </a:prstGeom>
        </p:spPr>
      </p:pic>
      <p:pic>
        <p:nvPicPr>
          <p:cNvPr id="7" name="Рисунок 9">
            <a:extLst>
              <a:ext uri="{FF2B5EF4-FFF2-40B4-BE49-F238E27FC236}">
                <a16:creationId xmlns:a16="http://schemas.microsoft.com/office/drawing/2014/main" id="{53393998-9F65-465A-844F-2F38C27190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008" y="3776088"/>
            <a:ext cx="1650410" cy="589880"/>
          </a:xfrm>
          <a:prstGeom prst="rect">
            <a:avLst/>
          </a:prstGeom>
        </p:spPr>
      </p:pic>
      <p:pic>
        <p:nvPicPr>
          <p:cNvPr id="8" name="Рисунок 14">
            <a:extLst>
              <a:ext uri="{FF2B5EF4-FFF2-40B4-BE49-F238E27FC236}">
                <a16:creationId xmlns:a16="http://schemas.microsoft.com/office/drawing/2014/main" id="{AC9D9C0F-D824-4CE8-8BB9-76889514DC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9623" y="2095728"/>
            <a:ext cx="1754795" cy="503262"/>
          </a:xfrm>
          <a:prstGeom prst="rect">
            <a:avLst/>
          </a:prstGeom>
        </p:spPr>
      </p:pic>
    </p:spTree>
    <p:extLst>
      <p:ext uri="{BB962C8B-B14F-4D97-AF65-F5344CB8AC3E}">
        <p14:creationId xmlns:p14="http://schemas.microsoft.com/office/powerpoint/2010/main" val="145661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p:txBody>
          <a:bodyPr>
            <a:normAutofit/>
          </a:bodyPr>
          <a:lstStyle/>
          <a:p>
            <a:pPr algn="ctr"/>
            <a:r>
              <a:rPr lang="ro-RO" b="1" dirty="0"/>
              <a:t/>
            </a:r>
            <a:br>
              <a:rPr lang="ro-RO" b="1" dirty="0"/>
            </a:br>
            <a:r>
              <a:rPr lang="ro-RO" dirty="0"/>
              <a:t>a. Tipurile de acțiuni anticoncurențiale</a:t>
            </a:r>
            <a:endParaRPr lang="ro-RO" b="1"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2133600"/>
            <a:ext cx="9206548" cy="3777622"/>
          </a:xfrm>
        </p:spPr>
        <p:txBody>
          <a:bodyPr/>
          <a:lstStyle/>
          <a:p>
            <a:pPr eaLnBrk="1" hangingPunct="1"/>
            <a:r>
              <a:rPr lang="ro-RO" altLang="ru-RU" sz="2400" b="1" dirty="0" err="1">
                <a:latin typeface="Times New Roman" panose="02020603050405020304" pitchFamily="18" charset="0"/>
                <a:cs typeface="Times New Roman" panose="02020603050405020304" pitchFamily="18" charset="0"/>
              </a:rPr>
              <a:t>Acţiunile</a:t>
            </a:r>
            <a:r>
              <a:rPr lang="ro-RO" altLang="ru-RU" sz="2400" b="1" dirty="0">
                <a:latin typeface="Times New Roman" panose="02020603050405020304" pitchFamily="18" charset="0"/>
                <a:cs typeface="Times New Roman" panose="02020603050405020304" pitchFamily="18" charset="0"/>
              </a:rPr>
              <a:t> </a:t>
            </a:r>
            <a:r>
              <a:rPr lang="ro-RO" altLang="ru-RU" sz="2400" b="1" dirty="0" err="1">
                <a:latin typeface="Times New Roman" panose="02020603050405020304" pitchFamily="18" charset="0"/>
                <a:cs typeface="Times New Roman" panose="02020603050405020304" pitchFamily="18" charset="0"/>
              </a:rPr>
              <a:t>anticoncurenţiale</a:t>
            </a:r>
            <a:r>
              <a:rPr lang="ro-RO" altLang="ru-RU" sz="2400" b="1" dirty="0">
                <a:latin typeface="Times New Roman" panose="02020603050405020304" pitchFamily="18" charset="0"/>
                <a:cs typeface="Times New Roman" panose="02020603050405020304" pitchFamily="18" charset="0"/>
              </a:rPr>
              <a:t> pot fi:</a:t>
            </a:r>
          </a:p>
          <a:p>
            <a:pPr eaLnBrk="1" hangingPunct="1">
              <a:buFontTx/>
              <a:buNone/>
            </a:pPr>
            <a:r>
              <a:rPr lang="ro-RO" altLang="ru-RU" sz="2400" dirty="0">
                <a:latin typeface="Times New Roman" panose="02020603050405020304" pitchFamily="18" charset="0"/>
                <a:cs typeface="Times New Roman" panose="02020603050405020304" pitchFamily="18" charset="0"/>
              </a:rPr>
              <a:t>       - practicile monopoliste</a:t>
            </a:r>
          </a:p>
          <a:p>
            <a:pPr eaLnBrk="1" hangingPunct="1">
              <a:buFontTx/>
              <a:buNone/>
            </a:pPr>
            <a:r>
              <a:rPr lang="ro-RO" altLang="ru-RU" sz="2400" dirty="0">
                <a:latin typeface="Times New Roman" panose="02020603050405020304" pitchFamily="18" charset="0"/>
                <a:cs typeface="Times New Roman" panose="02020603050405020304" pitchFamily="18" charset="0"/>
              </a:rPr>
              <a:t>       - actele de </a:t>
            </a:r>
            <a:r>
              <a:rPr lang="ro-RO" altLang="ru-RU" sz="2400" dirty="0" err="1">
                <a:latin typeface="Times New Roman" panose="02020603050405020304" pitchFamily="18" charset="0"/>
                <a:cs typeface="Times New Roman" panose="02020603050405020304" pitchFamily="18" charset="0"/>
              </a:rPr>
              <a:t>concurenţă</a:t>
            </a:r>
            <a:r>
              <a:rPr lang="ro-RO" altLang="ru-RU" sz="2400" dirty="0">
                <a:latin typeface="Times New Roman" panose="02020603050405020304" pitchFamily="18" charset="0"/>
                <a:cs typeface="Times New Roman" panose="02020603050405020304" pitchFamily="18" charset="0"/>
              </a:rPr>
              <a:t> neloială</a:t>
            </a:r>
          </a:p>
          <a:p>
            <a:pPr eaLnBrk="1" hangingPunct="1">
              <a:buFontTx/>
              <a:buNone/>
            </a:pPr>
            <a:r>
              <a:rPr lang="ro-RO" altLang="ru-RU" sz="2400" dirty="0">
                <a:latin typeface="Times New Roman" panose="02020603050405020304" pitchFamily="18" charset="0"/>
                <a:cs typeface="Times New Roman" panose="02020603050405020304" pitchFamily="18" charset="0"/>
              </a:rPr>
              <a:t>       - </a:t>
            </a:r>
            <a:r>
              <a:rPr lang="ro-RO" altLang="ru-RU" sz="2400" dirty="0" err="1">
                <a:latin typeface="Times New Roman" panose="02020603050405020304" pitchFamily="18" charset="0"/>
                <a:cs typeface="Times New Roman" panose="02020603050405020304" pitchFamily="18" charset="0"/>
              </a:rPr>
              <a:t>acţiunile</a:t>
            </a:r>
            <a:r>
              <a:rPr lang="ro-RO" altLang="ru-RU" sz="2400" dirty="0">
                <a:latin typeface="Times New Roman" panose="02020603050405020304" pitchFamily="18" charset="0"/>
                <a:cs typeface="Times New Roman" panose="02020603050405020304" pitchFamily="18" charset="0"/>
              </a:rPr>
              <a:t> </a:t>
            </a:r>
            <a:r>
              <a:rPr lang="ro-RO" altLang="ru-RU" sz="2400" dirty="0" err="1">
                <a:latin typeface="Times New Roman" panose="02020603050405020304" pitchFamily="18" charset="0"/>
                <a:cs typeface="Times New Roman" panose="02020603050405020304" pitchFamily="18" charset="0"/>
              </a:rPr>
              <a:t>autorităţilor</a:t>
            </a:r>
            <a:r>
              <a:rPr lang="ro-RO" altLang="ru-RU" sz="2400" dirty="0">
                <a:latin typeface="Times New Roman" panose="02020603050405020304" pitchFamily="18" charset="0"/>
                <a:cs typeface="Times New Roman" panose="02020603050405020304" pitchFamily="18" charset="0"/>
              </a:rPr>
              <a:t> publice de limitare a </a:t>
            </a:r>
            <a:r>
              <a:rPr lang="ro-RO" altLang="ru-RU" sz="2400" dirty="0" err="1">
                <a:latin typeface="Times New Roman" panose="02020603050405020304" pitchFamily="18" charset="0"/>
                <a:cs typeface="Times New Roman" panose="02020603050405020304" pitchFamily="18" charset="0"/>
              </a:rPr>
              <a:t>concurenţei</a:t>
            </a:r>
            <a:r>
              <a:rPr lang="ro-RO" altLang="ru-RU" sz="2400" dirty="0">
                <a:latin typeface="Times New Roman" panose="02020603050405020304" pitchFamily="18" charset="0"/>
                <a:cs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600"/>
              </a:spcAft>
            </a:pPr>
            <a:endParaRPr lang="it-IT" sz="1800" kern="1400" dirty="0">
              <a:ln>
                <a:noFill/>
              </a:ln>
              <a:solidFill>
                <a:srgbClr val="000000"/>
              </a:solidFill>
              <a:effectLst/>
              <a:latin typeface="Calibri" panose="020F0502020204030204" pitchFamily="34" charset="0"/>
            </a:endParaRPr>
          </a:p>
          <a:p>
            <a:endParaRPr lang="ro-RO" dirty="0"/>
          </a:p>
        </p:txBody>
      </p:sp>
      <p:pic>
        <p:nvPicPr>
          <p:cNvPr id="4" name="Imagine 3">
            <a:extLst>
              <a:ext uri="{FF2B5EF4-FFF2-40B4-BE49-F238E27FC236}">
                <a16:creationId xmlns:a16="http://schemas.microsoft.com/office/drawing/2014/main" id="{E215F54B-D0E8-40E4-A7E6-7A8D6279A152}"/>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00B77F0A-B0A8-45BF-8134-DCE7E382A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078" y="2945667"/>
            <a:ext cx="1650408" cy="483334"/>
          </a:xfrm>
          <a:prstGeom prst="rect">
            <a:avLst/>
          </a:prstGeom>
        </p:spPr>
      </p:pic>
      <p:pic>
        <p:nvPicPr>
          <p:cNvPr id="7" name="Рисунок 9">
            <a:extLst>
              <a:ext uri="{FF2B5EF4-FFF2-40B4-BE49-F238E27FC236}">
                <a16:creationId xmlns:a16="http://schemas.microsoft.com/office/drawing/2014/main" id="{CCF1BAC2-84E4-4310-AF3C-4B1435E846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27471"/>
            <a:ext cx="1650410" cy="589880"/>
          </a:xfrm>
          <a:prstGeom prst="rect">
            <a:avLst/>
          </a:prstGeom>
        </p:spPr>
      </p:pic>
      <p:pic>
        <p:nvPicPr>
          <p:cNvPr id="8" name="Рисунок 14">
            <a:extLst>
              <a:ext uri="{FF2B5EF4-FFF2-40B4-BE49-F238E27FC236}">
                <a16:creationId xmlns:a16="http://schemas.microsoft.com/office/drawing/2014/main" id="{49103105-9180-45F0-BAE6-35F19DC0D5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4257240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92925" y="613950"/>
            <a:ext cx="8911687" cy="1280890"/>
          </a:xfrm>
        </p:spPr>
        <p:txBody>
          <a:bodyPr>
            <a:normAutofit/>
          </a:bodyPr>
          <a:lstStyle/>
          <a:p>
            <a:pPr algn="ctr"/>
            <a:r>
              <a:rPr lang="ro-RO" b="1" dirty="0"/>
              <a:t/>
            </a:r>
            <a:br>
              <a:rPr lang="ro-RO" b="1" dirty="0"/>
            </a:br>
            <a:r>
              <a:rPr lang="ro-RO" dirty="0"/>
              <a:t>b. Funcțiile concurenței</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92924" y="2082800"/>
            <a:ext cx="8989475" cy="3738880"/>
          </a:xfrm>
        </p:spPr>
        <p:txBody>
          <a:bodyPr>
            <a:normAutofit/>
          </a:bodyPr>
          <a:lstStyle/>
          <a:p>
            <a:pPr marL="0" indent="0" eaLnBrk="1" hangingPunct="1">
              <a:buNone/>
            </a:pPr>
            <a:r>
              <a:rPr lang="ro-RO" altLang="ru-RU" sz="2800" b="1" dirty="0">
                <a:latin typeface="Times New Roman" panose="02020603050405020304" pitchFamily="18" charset="0"/>
                <a:cs typeface="Times New Roman" panose="02020603050405020304" pitchFamily="18" charset="0"/>
              </a:rPr>
              <a:t>Funcțiile principale ale concurenței sunt:</a:t>
            </a:r>
          </a:p>
          <a:p>
            <a:pPr eaLnBrk="1" hangingPunct="1"/>
            <a:r>
              <a:rPr lang="ro-RO" altLang="ru-RU" sz="2800" dirty="0">
                <a:latin typeface="Times New Roman" panose="02020603050405020304" pitchFamily="18" charset="0"/>
                <a:cs typeface="Times New Roman" panose="02020603050405020304" pitchFamily="18" charset="0"/>
              </a:rPr>
              <a:t>Regulator al cererii </a:t>
            </a:r>
            <a:r>
              <a:rPr lang="ro-RO" altLang="ru-RU" sz="2800" dirty="0" err="1">
                <a:latin typeface="Times New Roman" panose="02020603050405020304" pitchFamily="18" charset="0"/>
                <a:cs typeface="Times New Roman" panose="02020603050405020304" pitchFamily="18" charset="0"/>
              </a:rPr>
              <a:t>şi</a:t>
            </a:r>
            <a:r>
              <a:rPr lang="ro-RO" altLang="ru-RU" sz="2800" dirty="0">
                <a:latin typeface="Times New Roman" panose="02020603050405020304" pitchFamily="18" charset="0"/>
                <a:cs typeface="Times New Roman" panose="02020603050405020304" pitchFamily="18" charset="0"/>
              </a:rPr>
              <a:t> ofertei</a:t>
            </a:r>
          </a:p>
          <a:p>
            <a:pPr eaLnBrk="1" hangingPunct="1"/>
            <a:r>
              <a:rPr lang="ro-RO" altLang="ru-RU" sz="2800" dirty="0">
                <a:latin typeface="Times New Roman" panose="02020603050405020304" pitchFamily="18" charset="0"/>
                <a:cs typeface="Times New Roman" panose="02020603050405020304" pitchFamily="18" charset="0"/>
              </a:rPr>
              <a:t>Factor determinant în stabilirea prețurilor </a:t>
            </a:r>
            <a:r>
              <a:rPr lang="ro-RO" altLang="ru-RU" sz="2800" dirty="0" err="1">
                <a:latin typeface="Times New Roman" panose="02020603050405020304" pitchFamily="18" charset="0"/>
                <a:cs typeface="Times New Roman" panose="02020603050405020304" pitchFamily="18" charset="0"/>
              </a:rPr>
              <a:t>şi</a:t>
            </a:r>
            <a:r>
              <a:rPr lang="ro-RO" altLang="ru-RU" sz="2800" dirty="0">
                <a:latin typeface="Times New Roman" panose="02020603050405020304" pitchFamily="18" charset="0"/>
                <a:cs typeface="Times New Roman" panose="02020603050405020304" pitchFamily="18" charset="0"/>
              </a:rPr>
              <a:t> tarifelor</a:t>
            </a:r>
          </a:p>
          <a:p>
            <a:pPr eaLnBrk="1" hangingPunct="1"/>
            <a:r>
              <a:rPr lang="ro-RO" altLang="ru-RU" sz="2800" dirty="0">
                <a:latin typeface="Times New Roman" panose="02020603050405020304" pitchFamily="18" charset="0"/>
                <a:cs typeface="Times New Roman" panose="02020603050405020304" pitchFamily="18" charset="0"/>
              </a:rPr>
              <a:t>Mecanism de repartizare a profitului între întreprinzătorii implicați în </a:t>
            </a:r>
            <a:r>
              <a:rPr lang="ro-RO" altLang="ru-RU" sz="2800" dirty="0" err="1">
                <a:latin typeface="Times New Roman" panose="02020603050405020304" pitchFamily="18" charset="0"/>
                <a:cs typeface="Times New Roman" panose="02020603050405020304" pitchFamily="18" charset="0"/>
              </a:rPr>
              <a:t>producţia</a:t>
            </a:r>
            <a:r>
              <a:rPr lang="ro-RO" altLang="ru-RU" sz="2800" dirty="0">
                <a:latin typeface="Times New Roman" panose="02020603050405020304" pitchFamily="18" charset="0"/>
                <a:cs typeface="Times New Roman" panose="02020603050405020304" pitchFamily="18" charset="0"/>
              </a:rPr>
              <a:t> </a:t>
            </a:r>
            <a:r>
              <a:rPr lang="ro-RO" altLang="ru-RU" sz="2800" dirty="0" err="1">
                <a:latin typeface="Times New Roman" panose="02020603050405020304" pitchFamily="18" charset="0"/>
                <a:cs typeface="Times New Roman" panose="02020603050405020304" pitchFamily="18" charset="0"/>
              </a:rPr>
              <a:t>şi</a:t>
            </a:r>
            <a:r>
              <a:rPr lang="ro-RO" altLang="ru-RU" sz="2800" dirty="0">
                <a:latin typeface="Times New Roman" panose="02020603050405020304" pitchFamily="18" charset="0"/>
                <a:cs typeface="Times New Roman" panose="02020603050405020304" pitchFamily="18" charset="0"/>
              </a:rPr>
              <a:t> </a:t>
            </a:r>
            <a:r>
              <a:rPr lang="ro-RO" altLang="ru-RU" sz="2800" dirty="0" err="1">
                <a:latin typeface="Times New Roman" panose="02020603050405020304" pitchFamily="18" charset="0"/>
                <a:cs typeface="Times New Roman" panose="02020603050405020304" pitchFamily="18" charset="0"/>
              </a:rPr>
              <a:t>distribuţia</a:t>
            </a:r>
            <a:r>
              <a:rPr lang="ro-RO" altLang="ru-RU" sz="2800" dirty="0">
                <a:latin typeface="Times New Roman" panose="02020603050405020304" pitchFamily="18" charset="0"/>
                <a:cs typeface="Times New Roman" panose="02020603050405020304" pitchFamily="18" charset="0"/>
              </a:rPr>
              <a:t> mărfurilor</a:t>
            </a:r>
            <a:endParaRPr lang="ru-RU" altLang="ru-RU"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ro-RO" dirty="0"/>
          </a:p>
          <a:p>
            <a:pPr>
              <a:buAutoNum type="arabicPeriod"/>
            </a:pPr>
            <a:endParaRPr lang="ro-RO" dirty="0"/>
          </a:p>
          <a:p>
            <a:pPr marL="0" indent="0">
              <a:buNone/>
            </a:pPr>
            <a:endParaRPr lang="ro-RO" dirty="0"/>
          </a:p>
        </p:txBody>
      </p:sp>
      <p:pic>
        <p:nvPicPr>
          <p:cNvPr id="4" name="Imagine 3">
            <a:extLst>
              <a:ext uri="{FF2B5EF4-FFF2-40B4-BE49-F238E27FC236}">
                <a16:creationId xmlns:a16="http://schemas.microsoft.com/office/drawing/2014/main" id="{62EDF3B4-6F6A-4DE4-BD17-2D7AC24423B1}"/>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64576EE6-C5C4-4270-9F7C-F7EA17410E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2945666"/>
            <a:ext cx="1650409" cy="483334"/>
          </a:xfrm>
          <a:prstGeom prst="rect">
            <a:avLst/>
          </a:prstGeom>
        </p:spPr>
      </p:pic>
      <p:pic>
        <p:nvPicPr>
          <p:cNvPr id="7" name="Рисунок 9">
            <a:extLst>
              <a:ext uri="{FF2B5EF4-FFF2-40B4-BE49-F238E27FC236}">
                <a16:creationId xmlns:a16="http://schemas.microsoft.com/office/drawing/2014/main" id="{3B14F2BD-4493-4BA1-948D-1DEE3D5F30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99089"/>
            <a:ext cx="1650410" cy="589880"/>
          </a:xfrm>
          <a:prstGeom prst="rect">
            <a:avLst/>
          </a:prstGeom>
        </p:spPr>
      </p:pic>
      <p:pic>
        <p:nvPicPr>
          <p:cNvPr id="8" name="Рисунок 14">
            <a:extLst>
              <a:ext uri="{FF2B5EF4-FFF2-40B4-BE49-F238E27FC236}">
                <a16:creationId xmlns:a16="http://schemas.microsoft.com/office/drawing/2014/main" id="{4D4B81A7-60BD-4B73-B12C-0F66FEF8911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1918219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p:txBody>
          <a:bodyPr/>
          <a:lstStyle/>
          <a:p>
            <a:pPr algn="ctr"/>
            <a:r>
              <a:rPr lang="ro-RO" b="1" dirty="0"/>
              <a:t/>
            </a:r>
            <a:br>
              <a:rPr lang="ro-RO" b="1" dirty="0"/>
            </a:br>
            <a:r>
              <a:rPr lang="ro-RO" b="1" dirty="0"/>
              <a:t>Unități de conținut:</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p:txBody>
          <a:bodyPr>
            <a:normAutofit/>
          </a:bodyPr>
          <a:lstStyle/>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1. Intervenția</a:t>
            </a: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 statului în activitatea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2.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Obligaţia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de 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obţine</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 actul permisiv</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3.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Obligaţia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de 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ţine</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contabilitatea</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 </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4.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Obligaţia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de 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exercita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activitatea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în</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limita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concurenţei</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licite</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5.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Obligaţia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de 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plăti</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impozitele</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6.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Obligaţia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de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protecţie</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mediului</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7.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Obligaţia</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antreprenorului social</a:t>
            </a:r>
            <a:r>
              <a:rPr lang="fr-FR" sz="2000" kern="50" dirty="0">
                <a:effectLst/>
                <a:latin typeface="Times New Roman" panose="02020603050405020304" pitchFamily="18" charset="0"/>
                <a:ea typeface="SimSun" panose="02010600030101010101" pitchFamily="2" charset="-122"/>
                <a:cs typeface="Times New Roman" panose="02020603050405020304" pitchFamily="18" charset="0"/>
              </a:rPr>
              <a:t> de a respecta </a:t>
            </a:r>
            <a:r>
              <a:rPr lang="fr-FR" sz="2000" kern="50" dirty="0" err="1">
                <a:effectLst/>
                <a:latin typeface="Times New Roman" panose="02020603050405020304" pitchFamily="18" charset="0"/>
                <a:ea typeface="SimSun" panose="02010600030101010101" pitchFamily="2" charset="-122"/>
                <a:cs typeface="Times New Roman" panose="02020603050405020304" pitchFamily="18" charset="0"/>
              </a:rPr>
              <a:t>standardele</a:t>
            </a:r>
            <a:r>
              <a:rPr lang="ro-RO" sz="2000" kern="50" dirty="0">
                <a:effectLst/>
                <a:latin typeface="Times New Roman" panose="02020603050405020304" pitchFamily="18" charset="0"/>
                <a:ea typeface="SimSun" panose="02010600030101010101" pitchFamily="2" charset="-122"/>
                <a:cs typeface="Times New Roman" panose="02020603050405020304" pitchFamily="18" charset="0"/>
              </a:rPr>
              <a:t> și drepturile consumatorilor. </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o-RO" dirty="0"/>
          </a:p>
        </p:txBody>
      </p:sp>
      <p:pic>
        <p:nvPicPr>
          <p:cNvPr id="4" name="Imagine 3">
            <a:extLst>
              <a:ext uri="{FF2B5EF4-FFF2-40B4-BE49-F238E27FC236}">
                <a16:creationId xmlns:a16="http://schemas.microsoft.com/office/drawing/2014/main" id="{B9BA0196-0FE5-472D-B299-222763BCD05C}"/>
              </a:ext>
            </a:extLst>
          </p:cNvPr>
          <p:cNvPicPr>
            <a:picLocks noChangeAspect="1"/>
          </p:cNvPicPr>
          <p:nvPr/>
        </p:nvPicPr>
        <p:blipFill>
          <a:blip r:embed="rId2"/>
          <a:stretch>
            <a:fillRect/>
          </a:stretch>
        </p:blipFill>
        <p:spPr>
          <a:xfrm>
            <a:off x="3342639" y="0"/>
            <a:ext cx="6764375" cy="800123"/>
          </a:xfrm>
          <a:prstGeom prst="rect">
            <a:avLst/>
          </a:prstGeom>
        </p:spPr>
      </p:pic>
      <p:pic>
        <p:nvPicPr>
          <p:cNvPr id="7" name="Рисунок 14">
            <a:extLst>
              <a:ext uri="{FF2B5EF4-FFF2-40B4-BE49-F238E27FC236}">
                <a16:creationId xmlns:a16="http://schemas.microsoft.com/office/drawing/2014/main" id="{4D034B85-EB42-4C0E-97BC-45CFB7758F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040" y="2133600"/>
            <a:ext cx="1754795" cy="503262"/>
          </a:xfrm>
          <a:prstGeom prst="rect">
            <a:avLst/>
          </a:prstGeom>
        </p:spPr>
      </p:pic>
      <p:pic>
        <p:nvPicPr>
          <p:cNvPr id="8" name="Рисунок 2">
            <a:extLst>
              <a:ext uri="{FF2B5EF4-FFF2-40B4-BE49-F238E27FC236}">
                <a16:creationId xmlns:a16="http://schemas.microsoft.com/office/drawing/2014/main" id="{7B7C1F2A-86D4-4ADB-807C-FD64553FC2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040" y="2880078"/>
            <a:ext cx="1646877" cy="482300"/>
          </a:xfrm>
          <a:prstGeom prst="rect">
            <a:avLst/>
          </a:prstGeom>
        </p:spPr>
      </p:pic>
      <p:pic>
        <p:nvPicPr>
          <p:cNvPr id="9" name="Рисунок 9">
            <a:extLst>
              <a:ext uri="{FF2B5EF4-FFF2-40B4-BE49-F238E27FC236}">
                <a16:creationId xmlns:a16="http://schemas.microsoft.com/office/drawing/2014/main" id="{0A891581-86DB-4380-9E8E-041F24BE657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5207" y="3726717"/>
            <a:ext cx="1654628" cy="591388"/>
          </a:xfrm>
          <a:prstGeom prst="rect">
            <a:avLst/>
          </a:prstGeom>
        </p:spPr>
      </p:pic>
    </p:spTree>
    <p:extLst>
      <p:ext uri="{BB962C8B-B14F-4D97-AF65-F5344CB8AC3E}">
        <p14:creationId xmlns:p14="http://schemas.microsoft.com/office/powerpoint/2010/main" val="3724085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92925" y="613950"/>
            <a:ext cx="8911687" cy="1280890"/>
          </a:xfrm>
        </p:spPr>
        <p:txBody>
          <a:bodyPr>
            <a:normAutofit/>
          </a:bodyPr>
          <a:lstStyle/>
          <a:p>
            <a:pPr algn="ctr"/>
            <a:r>
              <a:rPr lang="ro-RO" dirty="0"/>
              <a:t/>
            </a:r>
            <a:br>
              <a:rPr lang="ro-RO" dirty="0"/>
            </a:br>
            <a:r>
              <a:rPr lang="ro-RO" dirty="0"/>
              <a:t>c. Practici  monopoliste</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92924" y="2082800"/>
            <a:ext cx="8989475" cy="4622800"/>
          </a:xfrm>
        </p:spPr>
        <p:txBody>
          <a:bodyPr>
            <a:normAutofit/>
          </a:bodyPr>
          <a:lstStyle/>
          <a:p>
            <a:pPr eaLnBrk="1" hangingPunct="1"/>
            <a:r>
              <a:rPr lang="ro-RO" altLang="ru-RU" sz="2800" dirty="0" err="1">
                <a:latin typeface="Times New Roman" panose="02020603050405020304" pitchFamily="18" charset="0"/>
                <a:cs typeface="Times New Roman" panose="02020603050405020304" pitchFamily="18" charset="0"/>
              </a:rPr>
              <a:t>Acţiuni</a:t>
            </a:r>
            <a:r>
              <a:rPr lang="ro-RO" altLang="ru-RU" sz="2800" dirty="0">
                <a:latin typeface="Times New Roman" panose="02020603050405020304" pitchFamily="18" charset="0"/>
                <a:cs typeface="Times New Roman" panose="02020603050405020304" pitchFamily="18" charset="0"/>
              </a:rPr>
              <a:t> ce urmăresc acapararea </a:t>
            </a:r>
            <a:r>
              <a:rPr lang="ro-RO" altLang="ru-RU" sz="2800" dirty="0" err="1">
                <a:latin typeface="Times New Roman" panose="02020603050405020304" pitchFamily="18" charset="0"/>
                <a:cs typeface="Times New Roman" panose="02020603050405020304" pitchFamily="18" charset="0"/>
              </a:rPr>
              <a:t>pieţei</a:t>
            </a:r>
            <a:r>
              <a:rPr lang="ro-RO" altLang="ru-RU" sz="2800" dirty="0">
                <a:latin typeface="Times New Roman" panose="02020603050405020304" pitchFamily="18" charset="0"/>
                <a:cs typeface="Times New Roman" panose="02020603050405020304" pitchFamily="18" charset="0"/>
              </a:rPr>
              <a:t> sau a unui segment determinant al ei de către unii întreprinzători într-un anumit domeniu de activitate</a:t>
            </a:r>
          </a:p>
          <a:p>
            <a:pPr eaLnBrk="1" hangingPunct="1"/>
            <a:r>
              <a:rPr lang="ro-RO" altLang="ru-RU" sz="2800" dirty="0">
                <a:latin typeface="Times New Roman" panose="02020603050405020304" pitchFamily="18" charset="0"/>
                <a:cs typeface="Times New Roman" panose="02020603050405020304" pitchFamily="18" charset="0"/>
              </a:rPr>
              <a:t>Abuzul de </a:t>
            </a:r>
            <a:r>
              <a:rPr lang="ro-RO" altLang="ru-RU" sz="2800" dirty="0" err="1">
                <a:latin typeface="Times New Roman" panose="02020603050405020304" pitchFamily="18" charset="0"/>
                <a:cs typeface="Times New Roman" panose="02020603050405020304" pitchFamily="18" charset="0"/>
              </a:rPr>
              <a:t>situaţie</a:t>
            </a:r>
            <a:r>
              <a:rPr lang="ro-RO" altLang="ru-RU" sz="2800" dirty="0">
                <a:latin typeface="Times New Roman" panose="02020603050405020304" pitchFamily="18" charset="0"/>
                <a:cs typeface="Times New Roman" panose="02020603050405020304" pitchFamily="18" charset="0"/>
              </a:rPr>
              <a:t> dominantă pe </a:t>
            </a:r>
            <a:r>
              <a:rPr lang="ro-RO" altLang="ru-RU" sz="2800" dirty="0" err="1">
                <a:latin typeface="Times New Roman" panose="02020603050405020304" pitchFamily="18" charset="0"/>
                <a:cs typeface="Times New Roman" panose="02020603050405020304" pitchFamily="18" charset="0"/>
              </a:rPr>
              <a:t>piaţă</a:t>
            </a:r>
            <a:endParaRPr lang="ro-RO" altLang="ru-RU" sz="2800" dirty="0">
              <a:latin typeface="Times New Roman" panose="02020603050405020304" pitchFamily="18" charset="0"/>
              <a:cs typeface="Times New Roman" panose="02020603050405020304" pitchFamily="18" charset="0"/>
            </a:endParaRPr>
          </a:p>
          <a:p>
            <a:pPr eaLnBrk="1" hangingPunct="1"/>
            <a:r>
              <a:rPr lang="ro-RO" altLang="ru-RU" sz="2800" dirty="0">
                <a:latin typeface="Times New Roman" panose="02020603050405020304" pitchFamily="18" charset="0"/>
                <a:cs typeface="Times New Roman" panose="02020603050405020304" pitchFamily="18" charset="0"/>
              </a:rPr>
              <a:t>Acordurile </a:t>
            </a:r>
            <a:r>
              <a:rPr lang="ro-RO" altLang="ru-RU" sz="2800" dirty="0" err="1">
                <a:latin typeface="Times New Roman" panose="02020603050405020304" pitchFamily="18" charset="0"/>
                <a:cs typeface="Times New Roman" panose="02020603050405020304" pitchFamily="18" charset="0"/>
              </a:rPr>
              <a:t>anticoncurenţiale</a:t>
            </a:r>
            <a:endParaRPr lang="ro-RO" altLang="ru-RU" sz="2800" dirty="0">
              <a:latin typeface="Times New Roman" panose="02020603050405020304" pitchFamily="18" charset="0"/>
              <a:cs typeface="Times New Roman" panose="02020603050405020304" pitchFamily="18" charset="0"/>
            </a:endParaRPr>
          </a:p>
          <a:p>
            <a:pPr eaLnBrk="1" hangingPunct="1"/>
            <a:r>
              <a:rPr lang="ro-RO" altLang="ru-RU" sz="2800" dirty="0">
                <a:latin typeface="Times New Roman" panose="02020603050405020304" pitchFamily="18" charset="0"/>
                <a:cs typeface="Times New Roman" panose="02020603050405020304" pitchFamily="18" charset="0"/>
              </a:rPr>
              <a:t>Concentrările economice</a:t>
            </a:r>
            <a:endParaRPr lang="ru-RU" altLang="ru-RU" sz="2800" dirty="0">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62EDF3B4-6F6A-4DE4-BD17-2D7AC24423B1}"/>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64576EE6-C5C4-4270-9F7C-F7EA17410E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2945666"/>
            <a:ext cx="1650409" cy="483334"/>
          </a:xfrm>
          <a:prstGeom prst="rect">
            <a:avLst/>
          </a:prstGeom>
        </p:spPr>
      </p:pic>
      <p:pic>
        <p:nvPicPr>
          <p:cNvPr id="7" name="Рисунок 9">
            <a:extLst>
              <a:ext uri="{FF2B5EF4-FFF2-40B4-BE49-F238E27FC236}">
                <a16:creationId xmlns:a16="http://schemas.microsoft.com/office/drawing/2014/main" id="{3B14F2BD-4493-4BA1-948D-1DEE3D5F30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92352"/>
            <a:ext cx="1650410" cy="589880"/>
          </a:xfrm>
          <a:prstGeom prst="rect">
            <a:avLst/>
          </a:prstGeom>
        </p:spPr>
      </p:pic>
      <p:pic>
        <p:nvPicPr>
          <p:cNvPr id="8" name="Рисунок 14">
            <a:extLst>
              <a:ext uri="{FF2B5EF4-FFF2-40B4-BE49-F238E27FC236}">
                <a16:creationId xmlns:a16="http://schemas.microsoft.com/office/drawing/2014/main" id="{EB808587-E225-4029-AC08-AFF9D4335B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3720936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92925" y="613950"/>
            <a:ext cx="8911687" cy="1280890"/>
          </a:xfrm>
        </p:spPr>
        <p:txBody>
          <a:bodyPr>
            <a:normAutofit/>
          </a:bodyPr>
          <a:lstStyle/>
          <a:p>
            <a:pPr algn="ctr"/>
            <a:r>
              <a:rPr lang="ro-RO" dirty="0"/>
              <a:t/>
            </a:r>
            <a:br>
              <a:rPr lang="ro-RO" dirty="0"/>
            </a:br>
            <a:r>
              <a:rPr lang="ro-RO" dirty="0"/>
              <a:t>d. Concurența neloială</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92924" y="2082800"/>
            <a:ext cx="8989475" cy="4622800"/>
          </a:xfrm>
        </p:spPr>
        <p:txBody>
          <a:bodyPr>
            <a:normAutofit lnSpcReduction="10000"/>
          </a:bodyPr>
          <a:lstStyle/>
          <a:p>
            <a:pPr eaLnBrk="1" hangingPunct="1"/>
            <a:r>
              <a:rPr lang="ro-RO" altLang="ru-RU" sz="3200" dirty="0">
                <a:latin typeface="Times New Roman" panose="02020603050405020304" pitchFamily="18" charset="0"/>
                <a:cs typeface="Times New Roman" panose="02020603050405020304" pitchFamily="18" charset="0"/>
              </a:rPr>
              <a:t>Încălcarea </a:t>
            </a:r>
            <a:r>
              <a:rPr lang="ro-RO" altLang="ru-RU" sz="3200" dirty="0" err="1">
                <a:latin typeface="Times New Roman" panose="02020603050405020304" pitchFamily="18" charset="0"/>
                <a:cs typeface="Times New Roman" panose="02020603050405020304" pitchFamily="18" charset="0"/>
              </a:rPr>
              <a:t>obligaţiei</a:t>
            </a:r>
            <a:r>
              <a:rPr lang="ro-RO" altLang="ru-RU" sz="3200" dirty="0">
                <a:latin typeface="Times New Roman" panose="02020603050405020304" pitchFamily="18" charset="0"/>
                <a:cs typeface="Times New Roman" panose="02020603050405020304" pitchFamily="18" charset="0"/>
              </a:rPr>
              <a:t> întreprinzătorului de a folosi în </a:t>
            </a:r>
            <a:r>
              <a:rPr lang="ro-RO" altLang="ru-RU" sz="3200" dirty="0" err="1">
                <a:latin typeface="Times New Roman" panose="02020603050405020304" pitchFamily="18" charset="0"/>
                <a:cs typeface="Times New Roman" panose="02020603050405020304" pitchFamily="18" charset="0"/>
              </a:rPr>
              <a:t>activităţile</a:t>
            </a:r>
            <a:r>
              <a:rPr lang="ro-RO" altLang="ru-RU" sz="3200" dirty="0">
                <a:latin typeface="Times New Roman" panose="02020603050405020304" pitchFamily="18" charset="0"/>
                <a:cs typeface="Times New Roman" panose="02020603050405020304" pitchFamily="18" charset="0"/>
              </a:rPr>
              <a:t> comerciale numai procedee oneste, corecte.</a:t>
            </a:r>
            <a:endParaRPr lang="ro-RO" altLang="ru-RU" sz="3600" dirty="0">
              <a:latin typeface="Times New Roman" panose="02020603050405020304" pitchFamily="18" charset="0"/>
              <a:cs typeface="Times New Roman" panose="02020603050405020304" pitchFamily="18" charset="0"/>
            </a:endParaRPr>
          </a:p>
          <a:p>
            <a:pPr eaLnBrk="1" hangingPunct="1"/>
            <a:r>
              <a:rPr lang="ro-RO" altLang="ru-RU" sz="3600" dirty="0">
                <a:latin typeface="Times New Roman" panose="02020603050405020304" pitchFamily="18" charset="0"/>
                <a:cs typeface="Times New Roman" panose="02020603050405020304" pitchFamily="18" charset="0"/>
              </a:rPr>
              <a:t>Denigrarea</a:t>
            </a:r>
          </a:p>
          <a:p>
            <a:pPr eaLnBrk="1" hangingPunct="1"/>
            <a:r>
              <a:rPr lang="ro-RO" altLang="ru-RU" sz="3600" dirty="0">
                <a:latin typeface="Times New Roman" panose="02020603050405020304" pitchFamily="18" charset="0"/>
                <a:cs typeface="Times New Roman" panose="02020603050405020304" pitchFamily="18" charset="0"/>
              </a:rPr>
              <a:t>Confuzia </a:t>
            </a:r>
          </a:p>
          <a:p>
            <a:pPr eaLnBrk="1" hangingPunct="1"/>
            <a:r>
              <a:rPr lang="en-US" sz="3600" dirty="0" err="1">
                <a:latin typeface="Times New Roman" panose="02020603050405020304" pitchFamily="18" charset="0"/>
                <a:cs typeface="Times New Roman" panose="02020603050405020304" pitchFamily="18" charset="0"/>
              </a:rPr>
              <a:t>Deturnarea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clientelei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concurentului</a:t>
            </a:r>
            <a:endParaRPr lang="ro-RO" altLang="ru-RU" sz="3600" dirty="0">
              <a:latin typeface="Times New Roman" panose="02020603050405020304" pitchFamily="18" charset="0"/>
              <a:cs typeface="Times New Roman" panose="02020603050405020304" pitchFamily="18" charset="0"/>
            </a:endParaRPr>
          </a:p>
          <a:p>
            <a:pPr eaLnBrk="1" hangingPunct="1"/>
            <a:r>
              <a:rPr lang="ro-RO" altLang="ru-RU" sz="3600" dirty="0">
                <a:latin typeface="Times New Roman" panose="02020603050405020304" pitchFamily="18" charset="0"/>
                <a:cs typeface="Times New Roman" panose="02020603050405020304" pitchFamily="18" charset="0"/>
              </a:rPr>
              <a:t>Folosirea ilegală a secretului comerciale (spionajul economic)</a:t>
            </a:r>
            <a:endParaRPr lang="ru-RU" altLang="ru-RU" sz="3600" dirty="0">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62EDF3B4-6F6A-4DE4-BD17-2D7AC24423B1}"/>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64576EE6-C5C4-4270-9F7C-F7EA17410E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077" y="2945667"/>
            <a:ext cx="1650409" cy="483334"/>
          </a:xfrm>
          <a:prstGeom prst="rect">
            <a:avLst/>
          </a:prstGeom>
        </p:spPr>
      </p:pic>
      <p:pic>
        <p:nvPicPr>
          <p:cNvPr id="7" name="Рисунок 9">
            <a:extLst>
              <a:ext uri="{FF2B5EF4-FFF2-40B4-BE49-F238E27FC236}">
                <a16:creationId xmlns:a16="http://schemas.microsoft.com/office/drawing/2014/main" id="{3B14F2BD-4493-4BA1-948D-1DEE3D5F30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959" y="3768755"/>
            <a:ext cx="1650410" cy="589880"/>
          </a:xfrm>
          <a:prstGeom prst="rect">
            <a:avLst/>
          </a:prstGeom>
        </p:spPr>
      </p:pic>
      <p:pic>
        <p:nvPicPr>
          <p:cNvPr id="8" name="Рисунок 14">
            <a:extLst>
              <a:ext uri="{FF2B5EF4-FFF2-40B4-BE49-F238E27FC236}">
                <a16:creationId xmlns:a16="http://schemas.microsoft.com/office/drawing/2014/main" id="{51755BB1-EF2C-4E86-876D-1DC56ECAE01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1340482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92925" y="613950"/>
            <a:ext cx="8911687" cy="1280890"/>
          </a:xfrm>
        </p:spPr>
        <p:txBody>
          <a:bodyPr>
            <a:normAutofit fontScale="90000"/>
          </a:bodyPr>
          <a:lstStyle/>
          <a:p>
            <a:pPr algn="ctr"/>
            <a:r>
              <a:rPr lang="ro-RO" b="1" dirty="0"/>
              <a:t/>
            </a:r>
            <a:br>
              <a:rPr lang="ro-RO" b="1" dirty="0"/>
            </a:br>
            <a:r>
              <a:rPr lang="ro-RO" b="1" dirty="0"/>
              <a:t>4. </a:t>
            </a:r>
            <a:r>
              <a:rPr lang="ru-RU" altLang="ru-RU" sz="3600" b="1" dirty="0" err="1"/>
              <a:t>Obligaţia</a:t>
            </a:r>
            <a:r>
              <a:rPr lang="ru-RU" altLang="ru-RU" sz="3600" b="1" dirty="0"/>
              <a:t> </a:t>
            </a:r>
            <a:r>
              <a:rPr lang="ru-RU" altLang="ru-RU" sz="3600" b="1" dirty="0" err="1"/>
              <a:t>întreprinzătorilor</a:t>
            </a:r>
            <a:r>
              <a:rPr lang="ru-RU" altLang="ru-RU" sz="3600" b="1" dirty="0"/>
              <a:t> </a:t>
            </a:r>
            <a:r>
              <a:rPr lang="ru-RU" altLang="ru-RU" sz="3600" b="1" dirty="0" err="1"/>
              <a:t>de</a:t>
            </a:r>
            <a:r>
              <a:rPr lang="ru-RU" altLang="ru-RU" sz="3600" b="1" dirty="0"/>
              <a:t> a </a:t>
            </a:r>
            <a:r>
              <a:rPr lang="ru-RU" altLang="ru-RU" sz="3600" b="1" dirty="0" err="1"/>
              <a:t>plăti</a:t>
            </a:r>
            <a:r>
              <a:rPr lang="ru-RU" altLang="ru-RU" sz="3600" b="1" dirty="0"/>
              <a:t> </a:t>
            </a:r>
            <a:r>
              <a:rPr lang="ru-RU" altLang="ru-RU" sz="3600" b="1" dirty="0" err="1"/>
              <a:t>impozitele</a:t>
            </a:r>
            <a:r>
              <a:rPr lang="ru-RU" altLang="ru-RU" sz="3600" b="1" dirty="0"/>
              <a:t> </a:t>
            </a:r>
            <a:r>
              <a:rPr lang="ro-RO" altLang="ru-RU" sz="3600" b="1" dirty="0" err="1"/>
              <a:t>şi</a:t>
            </a:r>
            <a:r>
              <a:rPr lang="ro-RO" altLang="ru-RU" sz="3600" b="1" dirty="0"/>
              <a:t> taxele</a:t>
            </a:r>
            <a:r>
              <a:rPr lang="ro-RO" altLang="ru-RU" sz="3600" dirty="0"/>
              <a:t/>
            </a:r>
            <a:br>
              <a:rPr lang="ro-RO" altLang="ru-RU" sz="3600" dirty="0"/>
            </a:br>
            <a:endParaRPr lang="ro-RO"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92924" y="2082800"/>
            <a:ext cx="8989475" cy="4622800"/>
          </a:xfrm>
        </p:spPr>
        <p:txBody>
          <a:bodyPr>
            <a:normAutofit/>
          </a:bodyPr>
          <a:lstStyle/>
          <a:p>
            <a:pPr marL="0" marR="0" indent="0" algn="l">
              <a:lnSpc>
                <a:spcPct val="119000"/>
              </a:lnSpc>
              <a:spcBef>
                <a:spcPts val="0"/>
              </a:spcBef>
              <a:spcAft>
                <a:spcPts val="0"/>
              </a:spcAft>
            </a:pPr>
            <a:r>
              <a:rPr lang="ro-RO" sz="1800" b="1" kern="1400" dirty="0">
                <a:ln>
                  <a:noFill/>
                </a:ln>
                <a:solidFill>
                  <a:srgbClr val="C00000"/>
                </a:solidFill>
                <a:effectLst/>
                <a:latin typeface="Times New Roman" panose="02020603050405020304" pitchFamily="18" charset="0"/>
                <a:cs typeface="Times New Roman" panose="02020603050405020304" pitchFamily="18" charset="0"/>
              </a:rPr>
              <a:t>Noțiuni de impozit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plată obligatorie cu titlu gratuit, care nu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ţine</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de efectuarea unor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acţiuni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determinate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şi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concrete de către organul împuternicit sau de către persoana cu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funcţii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de răspundere a acestuia pentru sau în raport cu contribuabilul care a achitat această plată; </a:t>
            </a:r>
          </a:p>
          <a:p>
            <a:pPr marL="0" marR="0" indent="0" algn="l">
              <a:lnSpc>
                <a:spcPct val="119000"/>
              </a:lnSpc>
              <a:spcBef>
                <a:spcPts val="0"/>
              </a:spcBef>
              <a:spcAft>
                <a:spcPts val="0"/>
              </a:spcAft>
            </a:pPr>
            <a:r>
              <a:rPr lang="ro-RO" sz="1800" b="1" kern="1400" dirty="0">
                <a:ln>
                  <a:noFill/>
                </a:ln>
                <a:solidFill>
                  <a:srgbClr val="C00000"/>
                </a:solidFill>
                <a:effectLst/>
                <a:latin typeface="Times New Roman" panose="02020603050405020304" pitchFamily="18" charset="0"/>
                <a:cs typeface="Times New Roman" panose="02020603050405020304" pitchFamily="18" charset="0"/>
              </a:rPr>
              <a:t>Cadrul legal: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Codul fiscal nr.113/1997.</a:t>
            </a:r>
          </a:p>
          <a:p>
            <a:pPr marL="0" marR="0" indent="0" algn="l">
              <a:lnSpc>
                <a:spcPct val="119000"/>
              </a:lnSpc>
              <a:spcBef>
                <a:spcPts val="0"/>
              </a:spcBef>
              <a:spcAft>
                <a:spcPts val="600"/>
              </a:spcAft>
              <a:buNone/>
            </a:pPr>
            <a:endParaRPr lang="ro-RO" b="1" kern="1400" cap="small" dirty="0">
              <a:solidFill>
                <a:srgbClr val="000000"/>
              </a:solidFill>
              <a:latin typeface="Times New Roman" panose="02020603050405020304" pitchFamily="18" charset="0"/>
              <a:cs typeface="Times New Roman" panose="02020603050405020304" pitchFamily="18" charset="0"/>
            </a:endParaRPr>
          </a:p>
          <a:p>
            <a:pPr marL="0" marR="0" indent="0" algn="ctr">
              <a:lnSpc>
                <a:spcPct val="119000"/>
              </a:lnSpc>
              <a:spcBef>
                <a:spcPts val="0"/>
              </a:spcBef>
              <a:spcAft>
                <a:spcPts val="600"/>
              </a:spcAft>
              <a:buNone/>
            </a:pPr>
            <a:r>
              <a:rPr lang="ro-RO" sz="1800" b="1" kern="1400" cap="small" dirty="0">
                <a:ln>
                  <a:noFill/>
                </a:ln>
                <a:solidFill>
                  <a:srgbClr val="C00000"/>
                </a:solidFill>
                <a:effectLst/>
                <a:latin typeface="Times New Roman" panose="02020603050405020304" pitchFamily="18" charset="0"/>
                <a:cs typeface="Times New Roman" panose="02020603050405020304" pitchFamily="18" charset="0"/>
              </a:rPr>
              <a:t>NOTA BENE! </a:t>
            </a:r>
            <a:r>
              <a:rPr lang="ro-RO" sz="1800" b="1" kern="1400" cap="small" dirty="0">
                <a:ln>
                  <a:noFill/>
                </a:ln>
                <a:solidFill>
                  <a:srgbClr val="227A90"/>
                </a:solidFill>
                <a:effectLst/>
                <a:latin typeface="Times New Roman" panose="02020603050405020304" pitchFamily="18" charset="0"/>
                <a:cs typeface="Times New Roman" panose="02020603050405020304" pitchFamily="18" charset="0"/>
              </a:rPr>
              <a:t>REGIMUL FISCAL AL ÎNTREPRINDERILOR MICI ŞI MIJLOCII (IMM)</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just">
              <a:lnSpc>
                <a:spcPct val="119000"/>
              </a:lnSpc>
              <a:spcBef>
                <a:spcPts val="0"/>
              </a:spcBef>
              <a:spcAft>
                <a:spcPts val="0"/>
              </a:spcAft>
              <a:buNone/>
            </a:pPr>
            <a:r>
              <a:rPr lang="ro-RO" sz="1800" b="1" kern="1400" dirty="0">
                <a:ln>
                  <a:noFill/>
                </a:ln>
                <a:solidFill>
                  <a:srgbClr val="000000"/>
                </a:solidFill>
                <a:effectLst/>
                <a:latin typeface="Times New Roman" panose="02020603050405020304" pitchFamily="18" charset="0"/>
                <a:cs typeface="Times New Roman" panose="02020603050405020304" pitchFamily="18" charset="0"/>
              </a:rPr>
              <a:t>IMM sunt agenții economici neînregistrați ca plătitori de T.V.A., cu excepția</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t>
            </a:r>
          </a:p>
          <a:p>
            <a:pPr marL="0" marR="0" indent="0" algn="just">
              <a:lnSpc>
                <a:spcPct val="119000"/>
              </a:lnSpc>
              <a:spcBef>
                <a:spcPts val="0"/>
              </a:spcBef>
              <a:spcAft>
                <a:spcPts val="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1. gospodăriilor țărănești (de fermier);</a:t>
            </a:r>
          </a:p>
          <a:p>
            <a:pPr marL="0" marR="0" indent="0" algn="just">
              <a:lnSpc>
                <a:spcPct val="119000"/>
              </a:lnSpc>
              <a:spcBef>
                <a:spcPts val="0"/>
              </a:spcBef>
              <a:spcAft>
                <a:spcPts val="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2. întreprinzătorilor individuali, precum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şi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agenților economici la care ponderea venitului pentru anul precedent din prestarea de servicii de consultanță pentru afaceri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şi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management (pct.70.22 din Clasificatorul Activităților din Economia Moldovei) este mai mare de 60% din venitul din vânzări (art.54/1 din Codul Fiscal).</a:t>
            </a:r>
          </a:p>
          <a:p>
            <a:pPr marL="0" marR="0" indent="0" algn="l">
              <a:lnSpc>
                <a:spcPct val="119000"/>
              </a:lnSpc>
              <a:spcBef>
                <a:spcPts val="0"/>
              </a:spcBef>
              <a:spcAft>
                <a:spcPts val="600"/>
              </a:spcAft>
              <a:buNone/>
            </a:pPr>
            <a:endParaRPr lang="ro-RO" sz="1800" kern="1400" dirty="0">
              <a:ln>
                <a:noFill/>
              </a:ln>
              <a:solidFill>
                <a:srgbClr val="000000"/>
              </a:solidFill>
              <a:effectLst/>
              <a:latin typeface="Calibri" panose="020F0502020204030204" pitchFamily="34" charset="0"/>
            </a:endParaRPr>
          </a:p>
          <a:p>
            <a:endParaRPr lang="ro-RO" dirty="0"/>
          </a:p>
        </p:txBody>
      </p:sp>
      <p:pic>
        <p:nvPicPr>
          <p:cNvPr id="4" name="Imagine 3">
            <a:extLst>
              <a:ext uri="{FF2B5EF4-FFF2-40B4-BE49-F238E27FC236}">
                <a16:creationId xmlns:a16="http://schemas.microsoft.com/office/drawing/2014/main" id="{62EDF3B4-6F6A-4DE4-BD17-2D7AC24423B1}"/>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64576EE6-C5C4-4270-9F7C-F7EA17410E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2945666"/>
            <a:ext cx="1650409" cy="483334"/>
          </a:xfrm>
          <a:prstGeom prst="rect">
            <a:avLst/>
          </a:prstGeom>
        </p:spPr>
      </p:pic>
      <p:pic>
        <p:nvPicPr>
          <p:cNvPr id="7" name="Рисунок 9">
            <a:extLst>
              <a:ext uri="{FF2B5EF4-FFF2-40B4-BE49-F238E27FC236}">
                <a16:creationId xmlns:a16="http://schemas.microsoft.com/office/drawing/2014/main" id="{3B14F2BD-4493-4BA1-948D-1DEE3D5F30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008" y="3802512"/>
            <a:ext cx="1650410" cy="589880"/>
          </a:xfrm>
          <a:prstGeom prst="rect">
            <a:avLst/>
          </a:prstGeom>
        </p:spPr>
      </p:pic>
      <p:pic>
        <p:nvPicPr>
          <p:cNvPr id="8" name="Рисунок 14">
            <a:extLst>
              <a:ext uri="{FF2B5EF4-FFF2-40B4-BE49-F238E27FC236}">
                <a16:creationId xmlns:a16="http://schemas.microsoft.com/office/drawing/2014/main" id="{13A7B7C2-4118-4195-B0F6-91B5E42189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2845933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CF6478C-46E9-4D8C-ADE7-EFFAC550B542}"/>
              </a:ext>
            </a:extLst>
          </p:cNvPr>
          <p:cNvSpPr>
            <a:spLocks noGrp="1"/>
          </p:cNvSpPr>
          <p:nvPr>
            <p:ph type="title"/>
          </p:nvPr>
        </p:nvSpPr>
        <p:spPr>
          <a:xfrm>
            <a:off x="2580641" y="800122"/>
            <a:ext cx="8923972" cy="1104877"/>
          </a:xfrm>
        </p:spPr>
        <p:txBody>
          <a:bodyPr>
            <a:normAutofit fontScale="90000"/>
          </a:bodyPr>
          <a:lstStyle/>
          <a:p>
            <a:pPr algn="ctr" eaLnBrk="1" hangingPunct="1"/>
            <a:r>
              <a:rPr lang="ro-RO" altLang="ru-RU" sz="3600" b="1" dirty="0"/>
              <a:t>5. </a:t>
            </a:r>
            <a:r>
              <a:rPr lang="ru-RU" altLang="ru-RU" sz="3600" b="1" dirty="0" err="1"/>
              <a:t>Obligaţia</a:t>
            </a:r>
            <a:r>
              <a:rPr lang="ru-RU" altLang="ru-RU" sz="3600" b="1" dirty="0"/>
              <a:t> </a:t>
            </a:r>
            <a:r>
              <a:rPr lang="ru-RU" altLang="ru-RU" sz="3600" b="1" dirty="0" err="1"/>
              <a:t>întreprinzătorilor</a:t>
            </a:r>
            <a:r>
              <a:rPr lang="ru-RU" altLang="ru-RU" sz="3600" b="1" dirty="0"/>
              <a:t> </a:t>
            </a:r>
            <a:r>
              <a:rPr lang="ru-RU" altLang="ru-RU" sz="3600" b="1" dirty="0" err="1"/>
              <a:t>de</a:t>
            </a:r>
            <a:r>
              <a:rPr lang="ru-RU" altLang="ru-RU" sz="3600" b="1" dirty="0"/>
              <a:t> </a:t>
            </a:r>
            <a:r>
              <a:rPr lang="ru-RU" altLang="ru-RU" sz="3600" b="1" dirty="0" err="1"/>
              <a:t>protecţie</a:t>
            </a:r>
            <a:r>
              <a:rPr lang="ru-RU" altLang="ru-RU" sz="3600" b="1" dirty="0"/>
              <a:t> a </a:t>
            </a:r>
            <a:r>
              <a:rPr lang="ru-RU" altLang="ru-RU" sz="3600" b="1" dirty="0" err="1"/>
              <a:t>mediului</a:t>
            </a:r>
            <a:r>
              <a:rPr lang="ru-RU" altLang="ru-RU" sz="3600" b="1" dirty="0"/>
              <a:t> </a:t>
            </a:r>
            <a:endParaRPr lang="ro-RO" altLang="ru-RU" sz="3600" b="1" dirty="0"/>
          </a:p>
        </p:txBody>
      </p:sp>
      <p:sp>
        <p:nvSpPr>
          <p:cNvPr id="3" name="Substituent conținut 2">
            <a:extLst>
              <a:ext uri="{FF2B5EF4-FFF2-40B4-BE49-F238E27FC236}">
                <a16:creationId xmlns:a16="http://schemas.microsoft.com/office/drawing/2014/main" id="{491E7FF4-EFE9-479A-8A4D-3FF5D3AAD592}"/>
              </a:ext>
            </a:extLst>
          </p:cNvPr>
          <p:cNvSpPr>
            <a:spLocks noGrp="1"/>
          </p:cNvSpPr>
          <p:nvPr>
            <p:ph idx="1"/>
          </p:nvPr>
        </p:nvSpPr>
        <p:spPr>
          <a:xfrm>
            <a:off x="2389724" y="2153920"/>
            <a:ext cx="9223156" cy="4216400"/>
          </a:xfrm>
        </p:spPr>
        <p:txBody>
          <a:bodyPr>
            <a:normAutofit fontScale="92500"/>
          </a:bodyPr>
          <a:lstStyle/>
          <a:p>
            <a:pPr marL="26492" marR="0" indent="0" algn="l">
              <a:lnSpc>
                <a:spcPct val="119000"/>
              </a:lnSpc>
              <a:spcBef>
                <a:spcPts val="0"/>
              </a:spcBef>
              <a:spcAft>
                <a:spcPts val="800"/>
              </a:spcAft>
            </a:pPr>
            <a:r>
              <a:rPr lang="ro-RO" sz="1800" b="1" kern="1400" dirty="0">
                <a:ln>
                  <a:noFill/>
                </a:ln>
                <a:solidFill>
                  <a:srgbClr val="C00000"/>
                </a:solidFill>
                <a:effectLst/>
                <a:latin typeface="Times New Roman" panose="02020603050405020304" pitchFamily="18" charset="0"/>
                <a:cs typeface="Times New Roman" panose="02020603050405020304" pitchFamily="18" charset="0"/>
              </a:rPr>
              <a:t>Noțiunea mediului înconjurător: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totalitatea factorilor naturali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şi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 celor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creaţi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de om, care se află în strânsă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interacţiune</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şi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influenţează</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echilibrul ecologic, precum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şi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condiţiile</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de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viaţă</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pentru om;</a:t>
            </a:r>
          </a:p>
          <a:p>
            <a:pPr marL="0" marR="0" indent="0" algn="l">
              <a:lnSpc>
                <a:spcPct val="119000"/>
              </a:lnSpc>
              <a:spcBef>
                <a:spcPts val="0"/>
              </a:spcBef>
              <a:spcAft>
                <a:spcPts val="0"/>
              </a:spcAft>
            </a:pPr>
            <a:r>
              <a:rPr lang="ro-RO" sz="1800" b="1" kern="1400" dirty="0">
                <a:ln>
                  <a:noFill/>
                </a:ln>
                <a:solidFill>
                  <a:srgbClr val="C00000"/>
                </a:solidFill>
                <a:effectLst/>
                <a:latin typeface="Times New Roman" panose="02020603050405020304" pitchFamily="18" charset="0"/>
                <a:cs typeface="Times New Roman" panose="02020603050405020304" pitchFamily="18" charset="0"/>
              </a:rPr>
              <a:t>Cadrul legal: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Legea privind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protecţia</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mediului înconjurător nr.1515/1993.</a:t>
            </a:r>
          </a:p>
          <a:p>
            <a:pPr marL="0" marR="0" indent="0" algn="l">
              <a:lnSpc>
                <a:spcPct val="119000"/>
              </a:lnSpc>
              <a:spcBef>
                <a:spcPts val="0"/>
              </a:spcBef>
              <a:spcAft>
                <a:spcPts val="600"/>
              </a:spcAft>
            </a:pP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ctr">
              <a:lnSpc>
                <a:spcPct val="119000"/>
              </a:lnSpc>
              <a:spcBef>
                <a:spcPts val="0"/>
              </a:spcBef>
              <a:spcAft>
                <a:spcPts val="0"/>
              </a:spcAft>
              <a:buNone/>
            </a:pPr>
            <a:r>
              <a:rPr lang="ro-RO" sz="1800" b="1" kern="1400" cap="small" dirty="0">
                <a:ln>
                  <a:noFill/>
                </a:ln>
                <a:solidFill>
                  <a:srgbClr val="C00000"/>
                </a:solidFill>
                <a:effectLst/>
                <a:latin typeface="Times New Roman" panose="02020603050405020304" pitchFamily="18" charset="0"/>
                <a:cs typeface="Times New Roman" panose="02020603050405020304" pitchFamily="18" charset="0"/>
              </a:rPr>
              <a:t>NOTA BENE! </a:t>
            </a:r>
            <a:r>
              <a:rPr lang="ro-RO" sz="1800" b="1" kern="1400" cap="small" dirty="0">
                <a:ln>
                  <a:noFill/>
                </a:ln>
                <a:solidFill>
                  <a:srgbClr val="227A90"/>
                </a:solidFill>
                <a:effectLst/>
                <a:latin typeface="Times New Roman" panose="02020603050405020304" pitchFamily="18" charset="0"/>
                <a:cs typeface="Times New Roman" panose="02020603050405020304" pitchFamily="18" charset="0"/>
              </a:rPr>
              <a:t>REGIMUL JURIDIC AL MEDIULUI ÎNCONJURĂTOR</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just">
              <a:lnSpc>
                <a:spcPct val="119000"/>
              </a:lnSpc>
              <a:spcBef>
                <a:spcPts val="0"/>
              </a:spcBef>
              <a:spcAft>
                <a:spcPts val="0"/>
              </a:spcAft>
            </a:pPr>
            <a:r>
              <a:rPr lang="ro-RO" sz="1800" kern="1400" dirty="0">
                <a:ln>
                  <a:noFill/>
                </a:ln>
                <a:solidFill>
                  <a:srgbClr val="333333"/>
                </a:solidFill>
                <a:effectLst/>
                <a:latin typeface="Times New Roman" panose="02020603050405020304" pitchFamily="18" charset="0"/>
                <a:cs typeface="Times New Roman" panose="02020603050405020304" pitchFamily="18" charset="0"/>
              </a:rPr>
              <a:t>1.</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Resursele naturale - solul, subsolul, apele, flora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şi</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fauna, aflate pe teritoriul republicii, precum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şi</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aerul din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spaţiul</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de deasupra acestui teritoriu constituie patrimoniul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naţional</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al Republicii Moldova;</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just">
              <a:lnSpc>
                <a:spcPct val="119000"/>
              </a:lnSpc>
              <a:spcBef>
                <a:spcPts val="0"/>
              </a:spcBef>
              <a:spcAft>
                <a:spcPts val="0"/>
              </a:spcAft>
            </a:pPr>
            <a:r>
              <a:rPr lang="ro-RO" sz="1800" kern="1400" dirty="0">
                <a:ln>
                  <a:noFill/>
                </a:ln>
                <a:solidFill>
                  <a:srgbClr val="333333"/>
                </a:solidFill>
                <a:effectLst/>
                <a:latin typeface="Times New Roman" panose="02020603050405020304" pitchFamily="18" charset="0"/>
                <a:cs typeface="Times New Roman" panose="02020603050405020304" pitchFamily="18" charset="0"/>
              </a:rPr>
              <a:t>2.</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Dreptul de gestiune al tuturor resurselor naturale în Republica Moldova este exercitat în numele statului de către Parlament;</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l">
              <a:lnSpc>
                <a:spcPct val="119000"/>
              </a:lnSpc>
              <a:spcBef>
                <a:spcPts val="0"/>
              </a:spcBef>
              <a:spcAft>
                <a:spcPts val="80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3. </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Transmiterea dreptului de proprietate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şi</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de folosire a resurselor naturale persoanelor fizice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şi</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juridice nu-i scutește pe beneficiarii acestor drepturi de respectarea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legislaţiei</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cu privire la </a:t>
            </a:r>
            <a:r>
              <a:rPr lang="ro-RO" sz="1800" kern="1400" dirty="0" err="1">
                <a:ln>
                  <a:noFill/>
                </a:ln>
                <a:solidFill>
                  <a:srgbClr val="333333"/>
                </a:solidFill>
                <a:effectLst/>
                <a:latin typeface="Times New Roman" panose="02020603050405020304" pitchFamily="18" charset="0"/>
                <a:cs typeface="Times New Roman" panose="02020603050405020304" pitchFamily="18" charset="0"/>
              </a:rPr>
              <a:t>protecţia</a:t>
            </a:r>
            <a:r>
              <a:rPr lang="ro-RO" sz="1800" kern="1400" dirty="0">
                <a:ln>
                  <a:noFill/>
                </a:ln>
                <a:solidFill>
                  <a:srgbClr val="333333"/>
                </a:solidFill>
                <a:effectLst/>
                <a:latin typeface="Times New Roman" panose="02020603050405020304" pitchFamily="18" charset="0"/>
                <a:cs typeface="Times New Roman" panose="02020603050405020304" pitchFamily="18" charset="0"/>
              </a:rPr>
              <a:t> mediului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(art.4 din Legea nr.1515/1993).</a:t>
            </a:r>
          </a:p>
          <a:p>
            <a:pPr marL="0" marR="0" indent="0" algn="l">
              <a:lnSpc>
                <a:spcPct val="119000"/>
              </a:lnSpc>
              <a:spcBef>
                <a:spcPts val="0"/>
              </a:spcBef>
              <a:spcAft>
                <a:spcPts val="600"/>
              </a:spcAft>
            </a:pPr>
            <a:endParaRPr lang="ro-RO" sz="1800" kern="1400" dirty="0">
              <a:ln>
                <a:noFill/>
              </a:ln>
              <a:solidFill>
                <a:srgbClr val="000000"/>
              </a:solidFill>
              <a:effectLst/>
              <a:latin typeface="Calibri" panose="020F0502020204030204" pitchFamily="34" charset="0"/>
            </a:endParaRPr>
          </a:p>
          <a:p>
            <a:endParaRPr lang="ro-RO" dirty="0"/>
          </a:p>
        </p:txBody>
      </p:sp>
      <p:pic>
        <p:nvPicPr>
          <p:cNvPr id="4" name="Imagine 3">
            <a:extLst>
              <a:ext uri="{FF2B5EF4-FFF2-40B4-BE49-F238E27FC236}">
                <a16:creationId xmlns:a16="http://schemas.microsoft.com/office/drawing/2014/main" id="{229AC015-FDFC-4EA8-9634-60D948FB1B58}"/>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AA206018-4C86-473B-83F7-419D4D904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 y="2862937"/>
            <a:ext cx="1650409" cy="483334"/>
          </a:xfrm>
          <a:prstGeom prst="rect">
            <a:avLst/>
          </a:prstGeom>
        </p:spPr>
      </p:pic>
      <p:pic>
        <p:nvPicPr>
          <p:cNvPr id="7" name="Рисунок 9">
            <a:extLst>
              <a:ext uri="{FF2B5EF4-FFF2-40B4-BE49-F238E27FC236}">
                <a16:creationId xmlns:a16="http://schemas.microsoft.com/office/drawing/2014/main" id="{3B84FFF3-7B3B-427F-9542-99EC8E77BE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121" y="3672240"/>
            <a:ext cx="1650410" cy="589880"/>
          </a:xfrm>
          <a:prstGeom prst="rect">
            <a:avLst/>
          </a:prstGeom>
        </p:spPr>
      </p:pic>
      <p:pic>
        <p:nvPicPr>
          <p:cNvPr id="8" name="Рисунок 14">
            <a:extLst>
              <a:ext uri="{FF2B5EF4-FFF2-40B4-BE49-F238E27FC236}">
                <a16:creationId xmlns:a16="http://schemas.microsoft.com/office/drawing/2014/main" id="{2F383EEA-67B5-4879-9549-6F23181C21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4929" y="1983584"/>
            <a:ext cx="1754795" cy="503262"/>
          </a:xfrm>
          <a:prstGeom prst="rect">
            <a:avLst/>
          </a:prstGeom>
        </p:spPr>
      </p:pic>
    </p:spTree>
    <p:extLst>
      <p:ext uri="{BB962C8B-B14F-4D97-AF65-F5344CB8AC3E}">
        <p14:creationId xmlns:p14="http://schemas.microsoft.com/office/powerpoint/2010/main" val="3176871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p:txBody>
          <a:bodyPr>
            <a:normAutofit fontScale="90000"/>
          </a:bodyPr>
          <a:lstStyle/>
          <a:p>
            <a:pPr algn="ctr"/>
            <a:r>
              <a:rPr lang="ro-RO" sz="3600" b="1" dirty="0"/>
              <a:t/>
            </a:r>
            <a:br>
              <a:rPr lang="ro-RO" sz="3600" b="1" dirty="0"/>
            </a:br>
            <a:r>
              <a:rPr lang="ro-RO" sz="3600" b="1" dirty="0"/>
              <a:t>6. Obligația respectării standardelor și drepturilor consumatorilor</a:t>
            </a:r>
            <a:br>
              <a:rPr lang="ro-RO" sz="3600" b="1" dirty="0"/>
            </a:br>
            <a:r>
              <a:rPr lang="ro-RO" b="1" dirty="0"/>
              <a:t/>
            </a:r>
            <a:br>
              <a:rPr lang="ro-RO" b="1" dirty="0"/>
            </a:br>
            <a:endParaRPr lang="ro-RO" b="1"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43870" y="2195593"/>
            <a:ext cx="9009796" cy="4234822"/>
          </a:xfrm>
        </p:spPr>
        <p:txBody>
          <a:bodyPr>
            <a:noAutofit/>
          </a:bodyPr>
          <a:lstStyle/>
          <a:p>
            <a:pPr marL="0" marR="0" indent="0" algn="l">
              <a:lnSpc>
                <a:spcPct val="119000"/>
              </a:lnSpc>
              <a:spcBef>
                <a:spcPts val="0"/>
              </a:spcBef>
              <a:spcAft>
                <a:spcPts val="0"/>
              </a:spcAft>
            </a:pPr>
            <a:r>
              <a:rPr lang="ro-RO" sz="1800" b="1" kern="1400" dirty="0">
                <a:ln>
                  <a:noFill/>
                </a:ln>
                <a:solidFill>
                  <a:srgbClr val="C00000"/>
                </a:solidFill>
                <a:effectLst/>
                <a:latin typeface="Times New Roman" panose="02020603050405020304" pitchFamily="18" charset="0"/>
                <a:cs typeface="Times New Roman" panose="02020603050405020304" pitchFamily="18" charset="0"/>
              </a:rPr>
              <a:t>Noțiune de consumator: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orice persoană fizică ce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intenţionează</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să comande sau să procure ori care comandă, procură sau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foloseşte</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produse, servicii pentru   </a:t>
            </a:r>
            <a:r>
              <a:rPr lang="ro-RO" sz="1800" kern="1400" dirty="0" err="1">
                <a:ln>
                  <a:noFill/>
                </a:ln>
                <a:solidFill>
                  <a:srgbClr val="000000"/>
                </a:solidFill>
                <a:effectLst/>
                <a:latin typeface="Times New Roman" panose="02020603050405020304" pitchFamily="18" charset="0"/>
                <a:cs typeface="Times New Roman" panose="02020603050405020304" pitchFamily="18" charset="0"/>
              </a:rPr>
              <a:t>necesităţi</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 nelegate de activitatea de întreprinzător sau profesională;</a:t>
            </a:r>
          </a:p>
          <a:p>
            <a:pPr marL="26492" marR="0" indent="-26492" algn="l">
              <a:lnSpc>
                <a:spcPct val="119000"/>
              </a:lnSpc>
              <a:spcBef>
                <a:spcPts val="0"/>
              </a:spcBef>
              <a:spcAft>
                <a:spcPts val="0"/>
              </a:spcAft>
            </a:pPr>
            <a:r>
              <a:rPr lang="ro-RO" sz="1800" b="1" kern="1400" dirty="0">
                <a:ln>
                  <a:noFill/>
                </a:ln>
                <a:solidFill>
                  <a:srgbClr val="C00000"/>
                </a:solidFill>
                <a:effectLst/>
                <a:latin typeface="Times New Roman" panose="02020603050405020304" pitchFamily="18" charset="0"/>
                <a:cs typeface="Times New Roman" panose="02020603050405020304" pitchFamily="18" charset="0"/>
              </a:rPr>
              <a:t>Cadrul legal: </a:t>
            </a:r>
            <a:r>
              <a:rPr lang="ro-RO" sz="1800" kern="1400" dirty="0">
                <a:ln>
                  <a:noFill/>
                </a:ln>
                <a:solidFill>
                  <a:srgbClr val="000000"/>
                </a:solidFill>
                <a:effectLst/>
                <a:latin typeface="Times New Roman" panose="02020603050405020304" pitchFamily="18" charset="0"/>
                <a:cs typeface="Times New Roman" panose="02020603050405020304" pitchFamily="18" charset="0"/>
              </a:rPr>
              <a:t>Legea privind protecția consumatorilor nr.105/2003.</a:t>
            </a:r>
          </a:p>
          <a:p>
            <a:pPr marL="0" marR="0" indent="0" algn="ctr">
              <a:lnSpc>
                <a:spcPct val="119000"/>
              </a:lnSpc>
              <a:spcBef>
                <a:spcPts val="0"/>
              </a:spcBef>
              <a:spcAft>
                <a:spcPts val="0"/>
              </a:spcAft>
              <a:buNone/>
            </a:pPr>
            <a:endParaRPr lang="ro-RO" sz="1800" b="1" kern="1400" cap="small" dirty="0">
              <a:ln>
                <a:noFill/>
              </a:ln>
              <a:solidFill>
                <a:srgbClr val="227A90"/>
              </a:solidFill>
              <a:effectLst/>
              <a:latin typeface="Times New Roman" panose="02020603050405020304" pitchFamily="18" charset="0"/>
              <a:cs typeface="Times New Roman" panose="02020603050405020304" pitchFamily="18" charset="0"/>
            </a:endParaRPr>
          </a:p>
          <a:p>
            <a:pPr marL="0" marR="0" indent="0" algn="ctr">
              <a:lnSpc>
                <a:spcPct val="119000"/>
              </a:lnSpc>
              <a:spcBef>
                <a:spcPts val="0"/>
              </a:spcBef>
              <a:spcAft>
                <a:spcPts val="0"/>
              </a:spcAft>
              <a:buNone/>
            </a:pPr>
            <a:r>
              <a:rPr lang="ro-RO" sz="1800" b="1" kern="1400" cap="small" dirty="0">
                <a:ln>
                  <a:noFill/>
                </a:ln>
                <a:solidFill>
                  <a:srgbClr val="227A90"/>
                </a:solidFill>
                <a:effectLst/>
                <a:latin typeface="Times New Roman" panose="02020603050405020304" pitchFamily="18" charset="0"/>
                <a:cs typeface="Times New Roman" panose="02020603050405020304" pitchFamily="18" charset="0"/>
              </a:rPr>
              <a:t>CLASIFICAREA AGENȚILOR ECONOMICI :</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just">
              <a:lnSpc>
                <a:spcPct val="119000"/>
              </a:lnSpc>
              <a:spcBef>
                <a:spcPts val="0"/>
              </a:spcBef>
              <a:spcAft>
                <a:spcPts val="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1. </a:t>
            </a:r>
            <a:r>
              <a:rPr lang="ro-RO" sz="1800" b="1" kern="1400" dirty="0">
                <a:ln>
                  <a:noFill/>
                </a:ln>
                <a:solidFill>
                  <a:srgbClr val="000000"/>
                </a:solidFill>
                <a:effectLst/>
                <a:latin typeface="Times New Roman" panose="02020603050405020304" pitchFamily="18" charset="0"/>
                <a:cs typeface="Times New Roman" panose="02020603050405020304" pitchFamily="18" charset="0"/>
              </a:rPr>
              <a:t>Producătorul</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just">
              <a:lnSpc>
                <a:spcPct val="119000"/>
              </a:lnSpc>
              <a:spcBef>
                <a:spcPts val="0"/>
              </a:spcBef>
              <a:spcAft>
                <a:spcPts val="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2. </a:t>
            </a:r>
            <a:r>
              <a:rPr lang="ro-RO" sz="1800" b="1" kern="1400" dirty="0">
                <a:ln>
                  <a:noFill/>
                </a:ln>
                <a:solidFill>
                  <a:srgbClr val="000000"/>
                </a:solidFill>
                <a:effectLst/>
                <a:latin typeface="Times New Roman" panose="02020603050405020304" pitchFamily="18" charset="0"/>
                <a:cs typeface="Times New Roman" panose="02020603050405020304" pitchFamily="18" charset="0"/>
              </a:rPr>
              <a:t>Vânzătorul</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just">
              <a:lnSpc>
                <a:spcPct val="119000"/>
              </a:lnSpc>
              <a:spcBef>
                <a:spcPts val="0"/>
              </a:spcBef>
              <a:spcAft>
                <a:spcPts val="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3. </a:t>
            </a:r>
            <a:r>
              <a:rPr lang="ro-RO" sz="1800" b="1" kern="1400" dirty="0">
                <a:ln>
                  <a:noFill/>
                </a:ln>
                <a:solidFill>
                  <a:srgbClr val="000000"/>
                </a:solidFill>
                <a:effectLst/>
                <a:latin typeface="Times New Roman" panose="02020603050405020304" pitchFamily="18" charset="0"/>
                <a:cs typeface="Times New Roman" panose="02020603050405020304" pitchFamily="18" charset="0"/>
              </a:rPr>
              <a:t>Prestatorul de servicii </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359994" marR="0" indent="-359994" algn="just">
              <a:lnSpc>
                <a:spcPct val="119000"/>
              </a:lnSpc>
              <a:spcBef>
                <a:spcPts val="0"/>
              </a:spcBef>
              <a:spcAft>
                <a:spcPts val="0"/>
              </a:spcAft>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4. </a:t>
            </a:r>
            <a:r>
              <a:rPr lang="ro-RO" sz="1800" b="1" kern="1400" dirty="0">
                <a:ln>
                  <a:noFill/>
                </a:ln>
                <a:solidFill>
                  <a:srgbClr val="000000"/>
                </a:solidFill>
                <a:effectLst/>
                <a:latin typeface="Times New Roman" panose="02020603050405020304" pitchFamily="18" charset="0"/>
                <a:cs typeface="Times New Roman" panose="02020603050405020304" pitchFamily="18" charset="0"/>
              </a:rPr>
              <a:t>Executorul de lucrări</a:t>
            </a:r>
            <a:endParaRPr lang="ro-RO" sz="18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ctr">
              <a:lnSpc>
                <a:spcPct val="119000"/>
              </a:lnSpc>
              <a:spcBef>
                <a:spcPts val="0"/>
              </a:spcBef>
              <a:spcAft>
                <a:spcPts val="0"/>
              </a:spcAft>
              <a:buNone/>
            </a:pPr>
            <a:r>
              <a:rPr lang="ro-RO" sz="1800" b="1" kern="1400" cap="small" dirty="0">
                <a:ln>
                  <a:noFill/>
                </a:ln>
                <a:solidFill>
                  <a:srgbClr val="C00000"/>
                </a:solidFill>
                <a:effectLst/>
                <a:latin typeface="Times New Roman" panose="02020603050405020304" pitchFamily="18" charset="0"/>
                <a:cs typeface="Times New Roman" panose="02020603050405020304" pitchFamily="18" charset="0"/>
              </a:rPr>
              <a:t>NOTA BENE!</a:t>
            </a:r>
            <a:r>
              <a:rPr lang="ro-RO" sz="1800" b="1" kern="1400" dirty="0">
                <a:ln>
                  <a:noFill/>
                </a:ln>
                <a:solidFill>
                  <a:srgbClr val="000000"/>
                </a:solidFill>
                <a:effectLst/>
                <a:latin typeface="Times New Roman" panose="02020603050405020304" pitchFamily="18" charset="0"/>
                <a:cs typeface="Times New Roman" panose="02020603050405020304" pitchFamily="18" charset="0"/>
              </a:rPr>
              <a:t> </a:t>
            </a:r>
          </a:p>
          <a:p>
            <a:pPr marL="0" marR="0" indent="0" algn="ctr">
              <a:lnSpc>
                <a:spcPct val="119000"/>
              </a:lnSpc>
              <a:spcBef>
                <a:spcPts val="0"/>
              </a:spcBef>
              <a:spcAft>
                <a:spcPts val="0"/>
              </a:spcAft>
              <a:buNone/>
            </a:pPr>
            <a:r>
              <a:rPr lang="ro-RO" sz="1800" kern="1400" dirty="0">
                <a:ln>
                  <a:noFill/>
                </a:ln>
                <a:solidFill>
                  <a:srgbClr val="000000"/>
                </a:solidFill>
                <a:effectLst/>
                <a:latin typeface="Times New Roman" panose="02020603050405020304" pitchFamily="18" charset="0"/>
                <a:cs typeface="Times New Roman" panose="02020603050405020304" pitchFamily="18" charset="0"/>
              </a:rPr>
              <a:t>Agenții economici ce intră în raport direct cu consumatorii sunt identificați ca comercianți.</a:t>
            </a:r>
          </a:p>
          <a:p>
            <a:pPr marL="0" marR="0" indent="0" algn="l">
              <a:lnSpc>
                <a:spcPct val="119000"/>
              </a:lnSpc>
              <a:spcBef>
                <a:spcPts val="0"/>
              </a:spcBef>
              <a:spcAft>
                <a:spcPts val="600"/>
              </a:spcAft>
            </a:pPr>
            <a:endParaRPr lang="ro-RO" sz="18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endParaRPr lang="ro-RO" sz="1800" kern="1400" dirty="0">
              <a:ln>
                <a:noFill/>
              </a:ln>
              <a:solidFill>
                <a:srgbClr val="000000"/>
              </a:solidFill>
              <a:effectLst/>
              <a:latin typeface="Calibri" panose="020F0502020204030204" pitchFamily="34" charset="0"/>
            </a:endParaRPr>
          </a:p>
          <a:p>
            <a:endParaRPr lang="ro-RO" sz="2400" dirty="0"/>
          </a:p>
        </p:txBody>
      </p:sp>
      <p:pic>
        <p:nvPicPr>
          <p:cNvPr id="5" name="Imagine 4">
            <a:extLst>
              <a:ext uri="{FF2B5EF4-FFF2-40B4-BE49-F238E27FC236}">
                <a16:creationId xmlns:a16="http://schemas.microsoft.com/office/drawing/2014/main" id="{9A7EF86E-EE49-4708-9FF1-C317B9C22D9C}"/>
              </a:ext>
            </a:extLst>
          </p:cNvPr>
          <p:cNvPicPr>
            <a:picLocks noChangeAspect="1"/>
          </p:cNvPicPr>
          <p:nvPr/>
        </p:nvPicPr>
        <p:blipFill>
          <a:blip r:embed="rId2"/>
          <a:stretch>
            <a:fillRect/>
          </a:stretch>
        </p:blipFill>
        <p:spPr>
          <a:xfrm>
            <a:off x="3342639" y="0"/>
            <a:ext cx="6764375" cy="800123"/>
          </a:xfrm>
          <a:prstGeom prst="rect">
            <a:avLst/>
          </a:prstGeom>
        </p:spPr>
      </p:pic>
      <p:pic>
        <p:nvPicPr>
          <p:cNvPr id="6" name="Рисунок 2">
            <a:extLst>
              <a:ext uri="{FF2B5EF4-FFF2-40B4-BE49-F238E27FC236}">
                <a16:creationId xmlns:a16="http://schemas.microsoft.com/office/drawing/2014/main" id="{11260B17-0E89-474E-AF7F-1DED5CBEF6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2946700"/>
            <a:ext cx="1646878" cy="482300"/>
          </a:xfrm>
          <a:prstGeom prst="rect">
            <a:avLst/>
          </a:prstGeom>
        </p:spPr>
      </p:pic>
      <p:pic>
        <p:nvPicPr>
          <p:cNvPr id="8" name="Рисунок 9">
            <a:extLst>
              <a:ext uri="{FF2B5EF4-FFF2-40B4-BE49-F238E27FC236}">
                <a16:creationId xmlns:a16="http://schemas.microsoft.com/office/drawing/2014/main" id="{F11484DC-A6CD-4650-A3BF-02F95C795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16" y="3820443"/>
            <a:ext cx="1650410" cy="589880"/>
          </a:xfrm>
          <a:prstGeom prst="rect">
            <a:avLst/>
          </a:prstGeom>
        </p:spPr>
      </p:pic>
      <p:pic>
        <p:nvPicPr>
          <p:cNvPr id="9" name="Рисунок 14">
            <a:extLst>
              <a:ext uri="{FF2B5EF4-FFF2-40B4-BE49-F238E27FC236}">
                <a16:creationId xmlns:a16="http://schemas.microsoft.com/office/drawing/2014/main" id="{776BD714-B372-4086-8015-A37F1A4D331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983597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72080" y="914423"/>
            <a:ext cx="8832532" cy="1104877"/>
          </a:xfrm>
        </p:spPr>
        <p:txBody>
          <a:bodyPr>
            <a:normAutofit/>
          </a:bodyPr>
          <a:lstStyle/>
          <a:p>
            <a:pPr algn="ctr"/>
            <a:r>
              <a:rPr lang="ro-RO" dirty="0"/>
              <a:t>a. Cine poate fi consumator</a:t>
            </a:r>
            <a:r>
              <a:rPr lang="ro-RO" b="1" dirty="0"/>
              <a:t>?</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p:txBody>
          <a:bodyPr>
            <a:normAutofit/>
          </a:bodyPr>
          <a:lstStyle/>
          <a:p>
            <a:pPr marL="0" indent="0">
              <a:buNone/>
            </a:pPr>
            <a:r>
              <a:rPr lang="ro-RO" sz="2400" b="1" i="0" dirty="0">
                <a:solidFill>
                  <a:srgbClr val="696969"/>
                </a:solidFill>
                <a:effectLst/>
                <a:latin typeface="Times New Roman" panose="02020603050405020304" pitchFamily="18" charset="0"/>
                <a:cs typeface="Times New Roman" panose="02020603050405020304" pitchFamily="18" charset="0"/>
              </a:rPr>
              <a:t>Conform art.1 din Legea cu privire la protecția consumatorului, consumatorul este:</a:t>
            </a:r>
          </a:p>
          <a:p>
            <a:pPr>
              <a:buFont typeface="Wingdings" panose="05000000000000000000" pitchFamily="2" charset="2"/>
              <a:buChar char="q"/>
            </a:pPr>
            <a:r>
              <a:rPr lang="ro-RO" sz="2400" b="0" i="0" dirty="0">
                <a:solidFill>
                  <a:srgbClr val="696969"/>
                </a:solidFill>
                <a:effectLst/>
                <a:latin typeface="Times New Roman" panose="02020603050405020304" pitchFamily="18" charset="0"/>
                <a:cs typeface="Times New Roman" panose="02020603050405020304" pitchFamily="18" charset="0"/>
              </a:rPr>
              <a:t>orice persoană fizică </a:t>
            </a:r>
          </a:p>
          <a:p>
            <a:pPr>
              <a:buFont typeface="Wingdings" panose="05000000000000000000" pitchFamily="2" charset="2"/>
              <a:buChar char="q"/>
            </a:pPr>
            <a:r>
              <a:rPr lang="ro-RO" sz="2400" b="0" i="0" dirty="0">
                <a:solidFill>
                  <a:srgbClr val="696969"/>
                </a:solidFill>
                <a:effectLst/>
                <a:latin typeface="Times New Roman" panose="02020603050405020304" pitchFamily="18" charset="0"/>
                <a:cs typeface="Times New Roman" panose="02020603050405020304" pitchFamily="18" charset="0"/>
              </a:rPr>
              <a:t>ce </a:t>
            </a:r>
            <a:r>
              <a:rPr lang="ro-RO" sz="2400" b="0" i="0" dirty="0" err="1">
                <a:solidFill>
                  <a:srgbClr val="696969"/>
                </a:solidFill>
                <a:effectLst/>
                <a:latin typeface="Times New Roman" panose="02020603050405020304" pitchFamily="18" charset="0"/>
                <a:cs typeface="Times New Roman" panose="02020603050405020304" pitchFamily="18" charset="0"/>
              </a:rPr>
              <a:t>intenţionează</a:t>
            </a:r>
            <a:r>
              <a:rPr lang="ro-RO" sz="2400" b="0" i="0" dirty="0">
                <a:solidFill>
                  <a:srgbClr val="696969"/>
                </a:solidFill>
                <a:effectLst/>
                <a:latin typeface="Times New Roman" panose="02020603050405020304" pitchFamily="18" charset="0"/>
                <a:cs typeface="Times New Roman" panose="02020603050405020304" pitchFamily="18" charset="0"/>
              </a:rPr>
              <a:t> să comande sau să procure ori care comandă, procură sau </a:t>
            </a:r>
            <a:r>
              <a:rPr lang="ro-RO" sz="2400" b="0" i="0" dirty="0" err="1">
                <a:solidFill>
                  <a:srgbClr val="696969"/>
                </a:solidFill>
                <a:effectLst/>
                <a:latin typeface="Times New Roman" panose="02020603050405020304" pitchFamily="18" charset="0"/>
                <a:cs typeface="Times New Roman" panose="02020603050405020304" pitchFamily="18" charset="0"/>
              </a:rPr>
              <a:t>foloseşte</a:t>
            </a:r>
            <a:r>
              <a:rPr lang="ro-RO" sz="2400" b="0" i="0" dirty="0">
                <a:solidFill>
                  <a:srgbClr val="696969"/>
                </a:solidFill>
                <a:effectLst/>
                <a:latin typeface="Times New Roman" panose="02020603050405020304" pitchFamily="18" charset="0"/>
                <a:cs typeface="Times New Roman" panose="02020603050405020304" pitchFamily="18" charset="0"/>
              </a:rPr>
              <a:t> produse, servicii </a:t>
            </a:r>
          </a:p>
          <a:p>
            <a:pPr>
              <a:buFont typeface="Wingdings" panose="05000000000000000000" pitchFamily="2" charset="2"/>
              <a:buChar char="q"/>
            </a:pPr>
            <a:r>
              <a:rPr lang="ro-RO" sz="2400" b="0" i="0" dirty="0">
                <a:solidFill>
                  <a:srgbClr val="696969"/>
                </a:solidFill>
                <a:effectLst/>
                <a:latin typeface="Times New Roman" panose="02020603050405020304" pitchFamily="18" charset="0"/>
                <a:cs typeface="Times New Roman" panose="02020603050405020304" pitchFamily="18" charset="0"/>
              </a:rPr>
              <a:t>pentru </a:t>
            </a:r>
            <a:r>
              <a:rPr lang="ro-RO" sz="2400" b="0" i="0" dirty="0" err="1">
                <a:solidFill>
                  <a:srgbClr val="696969"/>
                </a:solidFill>
                <a:effectLst/>
                <a:latin typeface="Times New Roman" panose="02020603050405020304" pitchFamily="18" charset="0"/>
                <a:cs typeface="Times New Roman" panose="02020603050405020304" pitchFamily="18" charset="0"/>
              </a:rPr>
              <a:t>necesităţi</a:t>
            </a:r>
            <a:r>
              <a:rPr lang="ro-RO" sz="2400" b="0" i="0" dirty="0">
                <a:solidFill>
                  <a:srgbClr val="696969"/>
                </a:solidFill>
                <a:effectLst/>
                <a:latin typeface="Times New Roman" panose="02020603050405020304" pitchFamily="18" charset="0"/>
                <a:cs typeface="Times New Roman" panose="02020603050405020304" pitchFamily="18" charset="0"/>
              </a:rPr>
              <a:t> nelegate de activitatea de întreprinzător sau profesională.</a:t>
            </a:r>
            <a:endParaRPr lang="ro-RO" sz="2400" dirty="0">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82F4E1D7-3AAC-4998-81ED-10384575BB8A}"/>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D4656FE0-8C71-482F-B456-C09BD1065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816" y="2945666"/>
            <a:ext cx="1650409" cy="483334"/>
          </a:xfrm>
          <a:prstGeom prst="rect">
            <a:avLst/>
          </a:prstGeom>
        </p:spPr>
      </p:pic>
      <p:pic>
        <p:nvPicPr>
          <p:cNvPr id="7" name="Рисунок 9">
            <a:extLst>
              <a:ext uri="{FF2B5EF4-FFF2-40B4-BE49-F238E27FC236}">
                <a16:creationId xmlns:a16="http://schemas.microsoft.com/office/drawing/2014/main" id="{ED0F7EB9-134F-4B50-94F4-CB1B14281F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16" y="3752555"/>
            <a:ext cx="1650410" cy="589880"/>
          </a:xfrm>
          <a:prstGeom prst="rect">
            <a:avLst/>
          </a:prstGeom>
        </p:spPr>
      </p:pic>
      <p:pic>
        <p:nvPicPr>
          <p:cNvPr id="8" name="Рисунок 14">
            <a:extLst>
              <a:ext uri="{FF2B5EF4-FFF2-40B4-BE49-F238E27FC236}">
                <a16:creationId xmlns:a16="http://schemas.microsoft.com/office/drawing/2014/main" id="{9B2DBB9B-FA3E-4178-82EC-67A6EBA4E4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2731212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72080" y="914423"/>
            <a:ext cx="8832532" cy="1104877"/>
          </a:xfrm>
        </p:spPr>
        <p:txBody>
          <a:bodyPr>
            <a:normAutofit fontScale="90000"/>
          </a:bodyPr>
          <a:lstStyle/>
          <a:p>
            <a:pPr algn="ctr"/>
            <a:r>
              <a:rPr lang="ro-RO" dirty="0"/>
              <a:t>b. Drepturile în cazul unui produs corespunzător</a:t>
            </a:r>
            <a:endParaRPr lang="ro-RO" b="1"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p:txBody>
          <a:bodyPr>
            <a:normAutofit fontScale="92500" lnSpcReduction="10000"/>
          </a:bodyPr>
          <a:lstStyle/>
          <a:p>
            <a:pPr marL="0" indent="0" algn="l">
              <a:buNone/>
            </a:pPr>
            <a:r>
              <a:rPr lang="ro-RO" sz="2400" b="0" i="0" dirty="0">
                <a:solidFill>
                  <a:srgbClr val="696969"/>
                </a:solidFill>
                <a:effectLst/>
                <a:latin typeface="Times New Roman" panose="02020603050405020304" pitchFamily="18" charset="0"/>
                <a:cs typeface="Times New Roman" panose="02020603050405020304" pitchFamily="18" charset="0"/>
              </a:rPr>
              <a:t>Potrivit art.19 din Legea nr.105 din 13.03.2003 privind </a:t>
            </a:r>
            <a:r>
              <a:rPr lang="ro-RO" sz="2400" b="0" i="0" dirty="0" err="1">
                <a:solidFill>
                  <a:srgbClr val="696969"/>
                </a:solidFill>
                <a:effectLst/>
                <a:latin typeface="Times New Roman" panose="02020603050405020304" pitchFamily="18" charset="0"/>
                <a:cs typeface="Times New Roman" panose="02020603050405020304" pitchFamily="18" charset="0"/>
              </a:rPr>
              <a:t>protecţia</a:t>
            </a:r>
            <a:r>
              <a:rPr lang="ro-RO" sz="2400" b="0" i="0" dirty="0">
                <a:solidFill>
                  <a:srgbClr val="696969"/>
                </a:solidFill>
                <a:effectLst/>
                <a:latin typeface="Times New Roman" panose="02020603050405020304" pitchFamily="18" charset="0"/>
                <a:cs typeface="Times New Roman" panose="02020603050405020304" pitchFamily="18" charset="0"/>
              </a:rPr>
              <a:t> consumatorilor, consumatorul este în drept să ceară vânzătorului în unitatea de </a:t>
            </a:r>
            <a:r>
              <a:rPr lang="ro-RO" sz="2400" b="0" i="0" dirty="0" err="1">
                <a:solidFill>
                  <a:srgbClr val="696969"/>
                </a:solidFill>
                <a:effectLst/>
                <a:latin typeface="Times New Roman" panose="02020603050405020304" pitchFamily="18" charset="0"/>
                <a:cs typeface="Times New Roman" panose="02020603050405020304" pitchFamily="18" charset="0"/>
              </a:rPr>
              <a:t>comerţ</a:t>
            </a:r>
            <a:r>
              <a:rPr lang="ro-RO" sz="2400" b="0" i="0" dirty="0">
                <a:solidFill>
                  <a:srgbClr val="696969"/>
                </a:solidFill>
                <a:effectLst/>
                <a:latin typeface="Times New Roman" panose="02020603050405020304" pitchFamily="18" charset="0"/>
                <a:cs typeface="Times New Roman" panose="02020603050405020304" pitchFamily="18" charset="0"/>
              </a:rPr>
              <a:t> de unde a fost procurat, în termen de 14 zile,</a:t>
            </a:r>
          </a:p>
          <a:p>
            <a:pPr algn="l">
              <a:buFont typeface="+mj-lt"/>
              <a:buAutoNum type="arabicPeriod"/>
            </a:pPr>
            <a:r>
              <a:rPr lang="ro-RO" sz="2400" b="0" i="0" dirty="0">
                <a:solidFill>
                  <a:srgbClr val="696969"/>
                </a:solidFill>
                <a:effectLst/>
                <a:latin typeface="Times New Roman" panose="02020603050405020304" pitchFamily="18" charset="0"/>
                <a:cs typeface="Times New Roman" panose="02020603050405020304" pitchFamily="18" charset="0"/>
              </a:rPr>
              <a:t>înlocuirea unui produs nealimentar de calitate corespunzătoare cu un produs similar celui procurat dacă acest produs nu-i convine ca formă, gabarite, model, mărime, culoare sau dacă nu-l poate utiliza conform </a:t>
            </a:r>
            <a:r>
              <a:rPr lang="ro-RO" sz="2400" b="0" i="0" dirty="0" err="1">
                <a:solidFill>
                  <a:srgbClr val="696969"/>
                </a:solidFill>
                <a:effectLst/>
                <a:latin typeface="Times New Roman" panose="02020603050405020304" pitchFamily="18" charset="0"/>
                <a:cs typeface="Times New Roman" panose="02020603050405020304" pitchFamily="18" charset="0"/>
              </a:rPr>
              <a:t>destinaţiei</a:t>
            </a:r>
            <a:r>
              <a:rPr lang="ro-RO" sz="2400" b="0" i="0" dirty="0">
                <a:solidFill>
                  <a:srgbClr val="696969"/>
                </a:solidFill>
                <a:effectLst/>
                <a:latin typeface="Times New Roman" panose="02020603050405020304" pitchFamily="18" charset="0"/>
                <a:cs typeface="Times New Roman" panose="02020603050405020304" pitchFamily="18" charset="0"/>
              </a:rPr>
              <a:t> din alte cauze, cu efectuarea, în cazul </a:t>
            </a:r>
            <a:r>
              <a:rPr lang="ro-RO" sz="2400" b="0" i="0" dirty="0" err="1">
                <a:solidFill>
                  <a:srgbClr val="696969"/>
                </a:solidFill>
                <a:effectLst/>
                <a:latin typeface="Times New Roman" panose="02020603050405020304" pitchFamily="18" charset="0"/>
                <a:cs typeface="Times New Roman" panose="02020603050405020304" pitchFamily="18" charset="0"/>
              </a:rPr>
              <a:t>diferenţei</a:t>
            </a:r>
            <a:r>
              <a:rPr lang="ro-RO" sz="2400" b="0" i="0" dirty="0">
                <a:solidFill>
                  <a:srgbClr val="696969"/>
                </a:solidFill>
                <a:effectLst/>
                <a:latin typeface="Times New Roman" panose="02020603050405020304" pitchFamily="18" charset="0"/>
                <a:cs typeface="Times New Roman" panose="02020603050405020304" pitchFamily="18" charset="0"/>
              </a:rPr>
              <a:t> de </a:t>
            </a:r>
            <a:r>
              <a:rPr lang="ro-RO" sz="2400" b="0" i="0" dirty="0" err="1">
                <a:solidFill>
                  <a:srgbClr val="696969"/>
                </a:solidFill>
                <a:effectLst/>
                <a:latin typeface="Times New Roman" panose="02020603050405020304" pitchFamily="18" charset="0"/>
                <a:cs typeface="Times New Roman" panose="02020603050405020304" pitchFamily="18" charset="0"/>
              </a:rPr>
              <a:t>preţ</a:t>
            </a:r>
            <a:r>
              <a:rPr lang="ro-RO" sz="2400" b="0" i="0" dirty="0">
                <a:solidFill>
                  <a:srgbClr val="696969"/>
                </a:solidFill>
                <a:effectLst/>
                <a:latin typeface="Times New Roman" panose="02020603050405020304" pitchFamily="18" charset="0"/>
                <a:cs typeface="Times New Roman" panose="02020603050405020304" pitchFamily="18" charset="0"/>
              </a:rPr>
              <a:t>, a </a:t>
            </a:r>
            <a:r>
              <a:rPr lang="ro-RO" sz="2400" b="0" i="0" dirty="0" err="1">
                <a:solidFill>
                  <a:srgbClr val="696969"/>
                </a:solidFill>
                <a:effectLst/>
                <a:latin typeface="Times New Roman" panose="02020603050405020304" pitchFamily="18" charset="0"/>
                <a:cs typeface="Times New Roman" panose="02020603050405020304" pitchFamily="18" charset="0"/>
              </a:rPr>
              <a:t>recalculului</a:t>
            </a:r>
            <a:r>
              <a:rPr lang="ro-RO" sz="2400" b="0" i="0" dirty="0">
                <a:solidFill>
                  <a:srgbClr val="696969"/>
                </a:solidFill>
                <a:effectLst/>
                <a:latin typeface="Times New Roman" panose="02020603050405020304" pitchFamily="18" charset="0"/>
                <a:cs typeface="Times New Roman" panose="02020603050405020304" pitchFamily="18" charset="0"/>
              </a:rPr>
              <a:t> corespunzător.</a:t>
            </a:r>
          </a:p>
          <a:p>
            <a:pPr algn="l">
              <a:buFont typeface="+mj-lt"/>
              <a:buAutoNum type="arabicPeriod"/>
            </a:pPr>
            <a:r>
              <a:rPr lang="ro-RO" sz="2400" b="0" i="0" dirty="0">
                <a:solidFill>
                  <a:srgbClr val="696969"/>
                </a:solidFill>
                <a:effectLst/>
                <a:latin typeface="Times New Roman" panose="02020603050405020304" pitchFamily="18" charset="0"/>
                <a:cs typeface="Times New Roman" panose="02020603050405020304" pitchFamily="18" charset="0"/>
              </a:rPr>
              <a:t>dacă produsul necesar pentru înlocuire </a:t>
            </a:r>
            <a:r>
              <a:rPr lang="ro-RO" sz="2400" b="0" i="0" dirty="0" err="1">
                <a:solidFill>
                  <a:srgbClr val="696969"/>
                </a:solidFill>
                <a:effectLst/>
                <a:latin typeface="Times New Roman" panose="02020603050405020304" pitchFamily="18" charset="0"/>
                <a:cs typeface="Times New Roman" panose="02020603050405020304" pitchFamily="18" charset="0"/>
              </a:rPr>
              <a:t>lipseşte</a:t>
            </a:r>
            <a:r>
              <a:rPr lang="ro-RO" sz="2400" b="0" i="0" dirty="0">
                <a:solidFill>
                  <a:srgbClr val="696969"/>
                </a:solidFill>
                <a:effectLst/>
                <a:latin typeface="Times New Roman" panose="02020603050405020304" pitchFamily="18" charset="0"/>
                <a:cs typeface="Times New Roman" panose="02020603050405020304" pitchFamily="18" charset="0"/>
              </a:rPr>
              <a:t>, consumatorul are dreptul să rezilieze contractul, iar vânzătorul este obligat să-i restituie contravaloarea produsului.</a:t>
            </a:r>
          </a:p>
        </p:txBody>
      </p:sp>
      <p:pic>
        <p:nvPicPr>
          <p:cNvPr id="4" name="Imagine 3">
            <a:extLst>
              <a:ext uri="{FF2B5EF4-FFF2-40B4-BE49-F238E27FC236}">
                <a16:creationId xmlns:a16="http://schemas.microsoft.com/office/drawing/2014/main" id="{82F4E1D7-3AAC-4998-81ED-10384575BB8A}"/>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D4656FE0-8C71-482F-B456-C09BD1065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077" y="2945667"/>
            <a:ext cx="1650409" cy="483334"/>
          </a:xfrm>
          <a:prstGeom prst="rect">
            <a:avLst/>
          </a:prstGeom>
        </p:spPr>
      </p:pic>
      <p:pic>
        <p:nvPicPr>
          <p:cNvPr id="7" name="Рисунок 9">
            <a:extLst>
              <a:ext uri="{FF2B5EF4-FFF2-40B4-BE49-F238E27FC236}">
                <a16:creationId xmlns:a16="http://schemas.microsoft.com/office/drawing/2014/main" id="{ED0F7EB9-134F-4B50-94F4-CB1B14281F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27471"/>
            <a:ext cx="1650410" cy="589880"/>
          </a:xfrm>
          <a:prstGeom prst="rect">
            <a:avLst/>
          </a:prstGeom>
        </p:spPr>
      </p:pic>
      <p:pic>
        <p:nvPicPr>
          <p:cNvPr id="8" name="Рисунок 14">
            <a:extLst>
              <a:ext uri="{FF2B5EF4-FFF2-40B4-BE49-F238E27FC236}">
                <a16:creationId xmlns:a16="http://schemas.microsoft.com/office/drawing/2014/main" id="{65CEA7B3-0855-4072-84AF-1EAD2AADB9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1852248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72080" y="914423"/>
            <a:ext cx="8832532" cy="1104877"/>
          </a:xfrm>
        </p:spPr>
        <p:txBody>
          <a:bodyPr>
            <a:normAutofit fontScale="90000"/>
          </a:bodyPr>
          <a:lstStyle/>
          <a:p>
            <a:pPr algn="ctr"/>
            <a:r>
              <a:rPr lang="ro-RO" dirty="0"/>
              <a:t>c. Drepturile în cazul unui produs necorespunzător</a:t>
            </a:r>
            <a:endParaRPr lang="ro-RO" b="1"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p:txBody>
          <a:bodyPr>
            <a:normAutofit fontScale="92500" lnSpcReduction="20000"/>
          </a:bodyPr>
          <a:lstStyle/>
          <a:p>
            <a:pPr marL="0" indent="0" algn="l">
              <a:buNone/>
            </a:pPr>
            <a:r>
              <a:rPr lang="ro-RO" sz="2400" b="0" i="0" dirty="0">
                <a:solidFill>
                  <a:srgbClr val="696969"/>
                </a:solidFill>
                <a:effectLst/>
                <a:latin typeface="Times New Roman" panose="02020603050405020304" pitchFamily="18" charset="0"/>
                <a:cs typeface="Times New Roman" panose="02020603050405020304" pitchFamily="18" charset="0"/>
              </a:rPr>
              <a:t>În cazul unei </a:t>
            </a:r>
            <a:r>
              <a:rPr lang="ro-RO" sz="2400" b="0" i="0" dirty="0" err="1">
                <a:solidFill>
                  <a:srgbClr val="696969"/>
                </a:solidFill>
                <a:effectLst/>
                <a:latin typeface="Times New Roman" panose="02020603050405020304" pitchFamily="18" charset="0"/>
                <a:cs typeface="Times New Roman" panose="02020603050405020304" pitchFamily="18" charset="0"/>
              </a:rPr>
              <a:t>neconformităţi</a:t>
            </a:r>
            <a:r>
              <a:rPr lang="ro-RO" sz="2400" b="0" i="0" dirty="0">
                <a:solidFill>
                  <a:srgbClr val="696969"/>
                </a:solidFill>
                <a:effectLst/>
                <a:latin typeface="Times New Roman" panose="02020603050405020304" pitchFamily="18" charset="0"/>
                <a:cs typeface="Times New Roman" panose="02020603050405020304" pitchFamily="18" charset="0"/>
              </a:rPr>
              <a:t>, potrivit art.18 din Legea nr.105 din 13.03.2003 privind </a:t>
            </a:r>
            <a:r>
              <a:rPr lang="ro-RO" sz="2400" b="0" i="0" dirty="0" err="1">
                <a:solidFill>
                  <a:srgbClr val="696969"/>
                </a:solidFill>
                <a:effectLst/>
                <a:latin typeface="Times New Roman" panose="02020603050405020304" pitchFamily="18" charset="0"/>
                <a:cs typeface="Times New Roman" panose="02020603050405020304" pitchFamily="18" charset="0"/>
              </a:rPr>
              <a:t>protecţia</a:t>
            </a:r>
            <a:r>
              <a:rPr lang="ro-RO" sz="2400" b="0" i="0" dirty="0">
                <a:solidFill>
                  <a:srgbClr val="696969"/>
                </a:solidFill>
                <a:effectLst/>
                <a:latin typeface="Times New Roman" panose="02020603050405020304" pitchFamily="18" charset="0"/>
                <a:cs typeface="Times New Roman" panose="02020603050405020304" pitchFamily="18" charset="0"/>
              </a:rPr>
              <a:t> consumatorilor, consumatorul are dreptul :</a:t>
            </a:r>
          </a:p>
          <a:p>
            <a:pPr algn="l">
              <a:buFont typeface="+mj-lt"/>
              <a:buAutoNum type="arabicPeriod"/>
            </a:pPr>
            <a:r>
              <a:rPr lang="ro-RO" sz="2400" b="0" i="0" dirty="0">
                <a:solidFill>
                  <a:srgbClr val="696969"/>
                </a:solidFill>
                <a:effectLst/>
                <a:latin typeface="Times New Roman" panose="02020603050405020304" pitchFamily="18" charset="0"/>
                <a:cs typeface="Times New Roman" panose="02020603050405020304" pitchFamily="18" charset="0"/>
              </a:rPr>
              <a:t>de a solicita vânzătorului să i se aducă produsul la conformitate gratuit, prin reparare sau înlocuire, conform alin.(3)–(12), ori</a:t>
            </a:r>
          </a:p>
          <a:p>
            <a:pPr algn="l">
              <a:buFont typeface="+mj-lt"/>
              <a:buAutoNum type="arabicPeriod"/>
            </a:pPr>
            <a:r>
              <a:rPr lang="ro-RO" sz="2400" b="0" i="0" dirty="0">
                <a:solidFill>
                  <a:srgbClr val="696969"/>
                </a:solidFill>
                <a:effectLst/>
                <a:latin typeface="Times New Roman" panose="02020603050405020304" pitchFamily="18" charset="0"/>
                <a:cs typeface="Times New Roman" panose="02020603050405020304" pitchFamily="18" charset="0"/>
              </a:rPr>
              <a:t>să beneficieze de reducerea corespunzătoare a </a:t>
            </a:r>
            <a:r>
              <a:rPr lang="ro-RO" sz="2400" b="0" i="0" dirty="0" err="1">
                <a:solidFill>
                  <a:srgbClr val="696969"/>
                </a:solidFill>
                <a:effectLst/>
                <a:latin typeface="Times New Roman" panose="02020603050405020304" pitchFamily="18" charset="0"/>
                <a:cs typeface="Times New Roman" panose="02020603050405020304" pitchFamily="18" charset="0"/>
              </a:rPr>
              <a:t>preţului</a:t>
            </a:r>
            <a:r>
              <a:rPr lang="ro-RO" sz="2400" b="0" i="0" dirty="0">
                <a:solidFill>
                  <a:srgbClr val="696969"/>
                </a:solidFill>
                <a:effectLst/>
                <a:latin typeface="Times New Roman" panose="02020603050405020304" pitchFamily="18" charset="0"/>
                <a:cs typeface="Times New Roman" panose="02020603050405020304" pitchFamily="18" charset="0"/>
              </a:rPr>
              <a:t> sau restituirea contravalorii pentru acest produs prin </a:t>
            </a:r>
            <a:r>
              <a:rPr lang="ro-RO" sz="2400" b="0" i="0" dirty="0" err="1">
                <a:solidFill>
                  <a:srgbClr val="696969"/>
                </a:solidFill>
                <a:effectLst/>
                <a:latin typeface="Times New Roman" panose="02020603050405020304" pitchFamily="18" charset="0"/>
                <a:cs typeface="Times New Roman" panose="02020603050405020304" pitchFamily="18" charset="0"/>
              </a:rPr>
              <a:t>rezoluţiunea</a:t>
            </a:r>
            <a:r>
              <a:rPr lang="ro-RO" sz="2400" b="0" i="0" dirty="0">
                <a:solidFill>
                  <a:srgbClr val="696969"/>
                </a:solidFill>
                <a:effectLst/>
                <a:latin typeface="Times New Roman" panose="02020603050405020304" pitchFamily="18" charset="0"/>
                <a:cs typeface="Times New Roman" panose="02020603050405020304" pitchFamily="18" charset="0"/>
              </a:rPr>
              <a:t> contractului, în </a:t>
            </a:r>
            <a:r>
              <a:rPr lang="ro-RO" sz="2400" b="0" i="0" dirty="0" err="1">
                <a:solidFill>
                  <a:srgbClr val="696969"/>
                </a:solidFill>
                <a:effectLst/>
                <a:latin typeface="Times New Roman" panose="02020603050405020304" pitchFamily="18" charset="0"/>
                <a:cs typeface="Times New Roman" panose="02020603050405020304" pitchFamily="18" charset="0"/>
              </a:rPr>
              <a:t>condiţiile</a:t>
            </a:r>
            <a:r>
              <a:rPr lang="ro-RO" sz="2400" b="0" i="0" dirty="0">
                <a:solidFill>
                  <a:srgbClr val="696969"/>
                </a:solidFill>
                <a:effectLst/>
                <a:latin typeface="Times New Roman" panose="02020603050405020304" pitchFamily="18" charset="0"/>
                <a:cs typeface="Times New Roman" panose="02020603050405020304" pitchFamily="18" charset="0"/>
              </a:rPr>
              <a:t> alin.(14)–(16) </a:t>
            </a:r>
            <a:r>
              <a:rPr lang="ro-RO" sz="2400" b="0" i="0" dirty="0" err="1">
                <a:solidFill>
                  <a:srgbClr val="696969"/>
                </a:solidFill>
                <a:effectLst/>
                <a:latin typeface="Times New Roman" panose="02020603050405020304" pitchFamily="18" charset="0"/>
                <a:cs typeface="Times New Roman" panose="02020603050405020304" pitchFamily="18" charset="0"/>
              </a:rPr>
              <a:t>şi</a:t>
            </a:r>
            <a:r>
              <a:rPr lang="ro-RO" sz="2400" b="0" i="0" dirty="0">
                <a:solidFill>
                  <a:srgbClr val="696969"/>
                </a:solidFill>
                <a:effectLst/>
                <a:latin typeface="Times New Roman" panose="02020603050405020304" pitchFamily="18" charset="0"/>
                <a:cs typeface="Times New Roman" panose="02020603050405020304" pitchFamily="18" charset="0"/>
              </a:rPr>
              <a:t> (20).</a:t>
            </a:r>
          </a:p>
          <a:p>
            <a:pPr algn="l"/>
            <a:r>
              <a:rPr lang="ro-RO" sz="2400" b="0" i="0" dirty="0">
                <a:solidFill>
                  <a:srgbClr val="696969"/>
                </a:solidFill>
                <a:effectLst/>
                <a:latin typeface="Times New Roman" panose="02020603050405020304" pitchFamily="18" charset="0"/>
                <a:cs typeface="Times New Roman" panose="02020603050405020304" pitchFamily="18" charset="0"/>
              </a:rPr>
              <a:t>IMPORTANT !!! Consumatorul are dreptul, la </a:t>
            </a:r>
            <a:r>
              <a:rPr lang="ro-RO" sz="2400" b="0" i="0" dirty="0" err="1">
                <a:solidFill>
                  <a:srgbClr val="696969"/>
                </a:solidFill>
                <a:effectLst/>
                <a:latin typeface="Times New Roman" panose="02020603050405020304" pitchFamily="18" charset="0"/>
                <a:cs typeface="Times New Roman" panose="02020603050405020304" pitchFamily="18" charset="0"/>
              </a:rPr>
              <a:t>opţiunea</a:t>
            </a:r>
            <a:r>
              <a:rPr lang="ro-RO" sz="2400" b="0" i="0" dirty="0">
                <a:solidFill>
                  <a:srgbClr val="696969"/>
                </a:solidFill>
                <a:effectLst/>
                <a:latin typeface="Times New Roman" panose="02020603050405020304" pitchFamily="18" charset="0"/>
                <a:cs typeface="Times New Roman" panose="02020603050405020304" pitchFamily="18" charset="0"/>
              </a:rPr>
              <a:t> sa, de a solicita vânzătorului în primul rând repararea produsului sau înlocuirea acestuia, gratuit în fiecare caz, cu </a:t>
            </a:r>
            <a:r>
              <a:rPr lang="ro-RO" sz="2400" b="0" i="0" dirty="0" err="1">
                <a:solidFill>
                  <a:srgbClr val="696969"/>
                </a:solidFill>
                <a:effectLst/>
                <a:latin typeface="Times New Roman" panose="02020603050405020304" pitchFamily="18" charset="0"/>
                <a:cs typeface="Times New Roman" panose="02020603050405020304" pitchFamily="18" charset="0"/>
              </a:rPr>
              <a:t>excepţia</a:t>
            </a:r>
            <a:r>
              <a:rPr lang="ro-RO" sz="2400" b="0" i="0" dirty="0">
                <a:solidFill>
                  <a:srgbClr val="696969"/>
                </a:solidFill>
                <a:effectLst/>
                <a:latin typeface="Times New Roman" panose="02020603050405020304" pitchFamily="18" charset="0"/>
                <a:cs typeface="Times New Roman" panose="02020603050405020304" pitchFamily="18" charset="0"/>
              </a:rPr>
              <a:t> </a:t>
            </a:r>
            <a:r>
              <a:rPr lang="ro-RO" sz="2400" b="0" i="0" dirty="0" err="1">
                <a:solidFill>
                  <a:srgbClr val="696969"/>
                </a:solidFill>
                <a:effectLst/>
                <a:latin typeface="Times New Roman" panose="02020603050405020304" pitchFamily="18" charset="0"/>
                <a:cs typeface="Times New Roman" panose="02020603050405020304" pitchFamily="18" charset="0"/>
              </a:rPr>
              <a:t>situaţiei</a:t>
            </a:r>
            <a:r>
              <a:rPr lang="ro-RO" sz="2400" b="0" i="0" dirty="0">
                <a:solidFill>
                  <a:srgbClr val="696969"/>
                </a:solidFill>
                <a:effectLst/>
                <a:latin typeface="Times New Roman" panose="02020603050405020304" pitchFamily="18" charset="0"/>
                <a:cs typeface="Times New Roman" panose="02020603050405020304" pitchFamily="18" charset="0"/>
              </a:rPr>
              <a:t> în care măsura reparatorie respectivă este imposibilă sau </a:t>
            </a:r>
            <a:r>
              <a:rPr lang="ro-RO" sz="2400" b="0" i="0" dirty="0" err="1">
                <a:solidFill>
                  <a:srgbClr val="696969"/>
                </a:solidFill>
                <a:effectLst/>
                <a:latin typeface="Times New Roman" panose="02020603050405020304" pitchFamily="18" charset="0"/>
                <a:cs typeface="Times New Roman" panose="02020603050405020304" pitchFamily="18" charset="0"/>
              </a:rPr>
              <a:t>disproporţionată</a:t>
            </a:r>
            <a:r>
              <a:rPr lang="ro-RO" sz="2400" b="0" i="0" dirty="0">
                <a:solidFill>
                  <a:srgbClr val="696969"/>
                </a:solidFill>
                <a:effectLst/>
                <a:latin typeface="Times New Roman" panose="02020603050405020304" pitchFamily="18" charset="0"/>
                <a:cs typeface="Times New Roman" panose="02020603050405020304" pitchFamily="18" charset="0"/>
              </a:rPr>
              <a:t>.</a:t>
            </a:r>
          </a:p>
        </p:txBody>
      </p:sp>
      <p:pic>
        <p:nvPicPr>
          <p:cNvPr id="4" name="Imagine 3">
            <a:extLst>
              <a:ext uri="{FF2B5EF4-FFF2-40B4-BE49-F238E27FC236}">
                <a16:creationId xmlns:a16="http://schemas.microsoft.com/office/drawing/2014/main" id="{82F4E1D7-3AAC-4998-81ED-10384575BB8A}"/>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D4656FE0-8C71-482F-B456-C09BD1065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077" y="2945667"/>
            <a:ext cx="1650409" cy="483334"/>
          </a:xfrm>
          <a:prstGeom prst="rect">
            <a:avLst/>
          </a:prstGeom>
        </p:spPr>
      </p:pic>
      <p:pic>
        <p:nvPicPr>
          <p:cNvPr id="7" name="Рисунок 9">
            <a:extLst>
              <a:ext uri="{FF2B5EF4-FFF2-40B4-BE49-F238E27FC236}">
                <a16:creationId xmlns:a16="http://schemas.microsoft.com/office/drawing/2014/main" id="{ED0F7EB9-134F-4B50-94F4-CB1B14281F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6939" y="3727471"/>
            <a:ext cx="1650410" cy="589880"/>
          </a:xfrm>
          <a:prstGeom prst="rect">
            <a:avLst/>
          </a:prstGeom>
        </p:spPr>
      </p:pic>
      <p:pic>
        <p:nvPicPr>
          <p:cNvPr id="8" name="Рисунок 14">
            <a:extLst>
              <a:ext uri="{FF2B5EF4-FFF2-40B4-BE49-F238E27FC236}">
                <a16:creationId xmlns:a16="http://schemas.microsoft.com/office/drawing/2014/main" id="{604128AD-3E8B-4132-B2F2-0AA91432DE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3232345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61920" y="922042"/>
            <a:ext cx="8822372" cy="1094717"/>
          </a:xfrm>
        </p:spPr>
        <p:txBody>
          <a:bodyPr>
            <a:normAutofit/>
          </a:bodyPr>
          <a:lstStyle/>
          <a:p>
            <a:pPr algn="ctr"/>
            <a:r>
              <a:rPr lang="ro-RO" dirty="0"/>
              <a:t>Activitatea practică nr.1</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1625600"/>
            <a:ext cx="9491028" cy="5059680"/>
          </a:xfrm>
        </p:spPr>
        <p:txBody>
          <a:bodyPr>
            <a:normAutofit/>
          </a:bodyPr>
          <a:lstStyle/>
          <a:p>
            <a:pPr marL="0" lvl="0" indent="0" algn="just">
              <a:buNone/>
              <a:tabLst>
                <a:tab pos="161290" algn="l"/>
              </a:tabLst>
            </a:pPr>
            <a:r>
              <a:rPr lang="ro-RO" sz="2000" b="1" kern="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ru-RU" sz="2000" b="1" kern="0" dirty="0" err="1">
                <a:effectLst/>
                <a:latin typeface="Times New Roman" panose="02020603050405020304" pitchFamily="18" charset="0"/>
                <a:ea typeface="Times New Roman" panose="02020603050405020304" pitchFamily="18" charset="0"/>
                <a:cs typeface="Times New Roman" panose="02020603050405020304" pitchFamily="18" charset="0"/>
              </a:rPr>
              <a:t>Licența</a:t>
            </a:r>
            <a:r>
              <a:rPr lang="ru-RU" sz="20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kern="0" dirty="0" err="1">
                <a:effectLst/>
                <a:latin typeface="Times New Roman" panose="02020603050405020304" pitchFamily="18" charset="0"/>
                <a:ea typeface="Times New Roman" panose="02020603050405020304" pitchFamily="18" charset="0"/>
                <a:cs typeface="Times New Roman" panose="02020603050405020304" pitchFamily="18" charset="0"/>
              </a:rPr>
              <a:t>este</a:t>
            </a:r>
            <a:r>
              <a:rPr lang="ru-RU" sz="20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Lst>
            </a:pP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un act administrativ, cu caracter obligatoriu, eliberat de Camera de Licențiere, care indica dreptul titularului de licență de a desfășura, pentru o perioadă stabilită, genul de activitate indicat în aceasta, integral sau parțial, cu respectarea obligatorie condițiilor de licențiere;</a:t>
            </a:r>
          </a:p>
          <a:p>
            <a:pPr marL="342900" lvl="0" indent="-342900" algn="just">
              <a:buFont typeface="+mj-lt"/>
              <a:buAutoNum type="alphaLcParenR"/>
              <a:tabLst>
                <a:tab pos="161290" algn="l"/>
              </a:tabLst>
            </a:pP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un certificat de stat nominativ, ce atestă dreptul de a desfășura genul de activitate de întreprinzător indicat în ea în decursul unei anumite perioade de timp; </a:t>
            </a:r>
          </a:p>
          <a:p>
            <a:pPr marL="342900" lvl="0" indent="-342900" algn="just">
              <a:buFont typeface="+mj-lt"/>
              <a:buAutoNum type="alphaLcParenR"/>
              <a:tabLst>
                <a:tab pos="161290" algn="l"/>
              </a:tabLst>
            </a:pP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act administrativ, cu caracter permisiv, eliberat de autoritatea de licențiere în procesul de reglementare a activității de întreprinzător, ce atestă dreptul titularului de licență de a desfășura, pentru o perioadă stabilită, genul de activitate indicat în aceasta, integral sau parțial, cu respectarea obligatorie condițiilor de licențiere.</a:t>
            </a:r>
          </a:p>
          <a:p>
            <a:pPr marL="0" indent="0" algn="just">
              <a:buNone/>
              <a:tabLst>
                <a:tab pos="161290" algn="l"/>
              </a:tabLst>
            </a:pPr>
            <a:endParaRPr lang="ro-RO" sz="1800" kern="50" dirty="0">
              <a:effectLst/>
              <a:latin typeface="Arial" panose="020B0604020202020204" pitchFamily="34" charset="0"/>
              <a:ea typeface="Times New Roman" panose="02020603050405020304" pitchFamily="18" charset="0"/>
            </a:endParaRPr>
          </a:p>
        </p:txBody>
      </p:sp>
      <p:pic>
        <p:nvPicPr>
          <p:cNvPr id="4" name="Imagine 3">
            <a:extLst>
              <a:ext uri="{FF2B5EF4-FFF2-40B4-BE49-F238E27FC236}">
                <a16:creationId xmlns:a16="http://schemas.microsoft.com/office/drawing/2014/main" id="{AA9D588F-48A7-4ACF-9E6E-8049338BF055}"/>
              </a:ext>
            </a:extLst>
          </p:cNvPr>
          <p:cNvPicPr>
            <a:picLocks noChangeAspect="1"/>
          </p:cNvPicPr>
          <p:nvPr/>
        </p:nvPicPr>
        <p:blipFill>
          <a:blip r:embed="rId2"/>
          <a:stretch>
            <a:fillRect/>
          </a:stretch>
        </p:blipFill>
        <p:spPr>
          <a:xfrm>
            <a:off x="3342639" y="0"/>
            <a:ext cx="6764375" cy="800123"/>
          </a:xfrm>
          <a:prstGeom prst="rect">
            <a:avLst/>
          </a:prstGeom>
        </p:spPr>
      </p:pic>
      <p:pic>
        <p:nvPicPr>
          <p:cNvPr id="6" name="Рисунок 2">
            <a:extLst>
              <a:ext uri="{FF2B5EF4-FFF2-40B4-BE49-F238E27FC236}">
                <a16:creationId xmlns:a16="http://schemas.microsoft.com/office/drawing/2014/main" id="{8EA48D40-834A-4168-952B-4A2CB8179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388" y="2935186"/>
            <a:ext cx="1901824" cy="556963"/>
          </a:xfrm>
          <a:prstGeom prst="rect">
            <a:avLst/>
          </a:prstGeom>
        </p:spPr>
      </p:pic>
      <p:pic>
        <p:nvPicPr>
          <p:cNvPr id="8" name="Рисунок 9">
            <a:extLst>
              <a:ext uri="{FF2B5EF4-FFF2-40B4-BE49-F238E27FC236}">
                <a16:creationId xmlns:a16="http://schemas.microsoft.com/office/drawing/2014/main" id="{86A6AB26-824A-45B0-886E-29A9925914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008" y="3736772"/>
            <a:ext cx="1650410" cy="589880"/>
          </a:xfrm>
          <a:prstGeom prst="rect">
            <a:avLst/>
          </a:prstGeom>
        </p:spPr>
      </p:pic>
      <p:pic>
        <p:nvPicPr>
          <p:cNvPr id="9" name="Рисунок 14">
            <a:extLst>
              <a:ext uri="{FF2B5EF4-FFF2-40B4-BE49-F238E27FC236}">
                <a16:creationId xmlns:a16="http://schemas.microsoft.com/office/drawing/2014/main" id="{FDF2C7AD-BA3A-44D7-A550-0E4D5C41EC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3696241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1625600"/>
            <a:ext cx="9491028" cy="5059680"/>
          </a:xfrm>
        </p:spPr>
        <p:txBody>
          <a:bodyPr>
            <a:normAutofit/>
          </a:bodyPr>
          <a:lstStyle/>
          <a:p>
            <a:pPr marL="0" lvl="0" indent="0" algn="just">
              <a:buNone/>
              <a:tabLst>
                <a:tab pos="161290" algn="l"/>
              </a:tabLst>
            </a:pPr>
            <a:r>
              <a:rPr lang="ro-RO" sz="2000" b="1" kern="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fr-FR" sz="2000" b="1" kern="0" dirty="0" err="1">
                <a:effectLst/>
                <a:latin typeface="Times New Roman" panose="02020603050405020304" pitchFamily="18" charset="0"/>
                <a:ea typeface="Times New Roman" panose="02020603050405020304" pitchFamily="18" charset="0"/>
                <a:cs typeface="Times New Roman" panose="02020603050405020304" pitchFamily="18" charset="0"/>
              </a:rPr>
              <a:t>Titular</a:t>
            </a:r>
            <a:r>
              <a:rPr lang="fr-FR" sz="2000" b="1" kern="0" dirty="0">
                <a:effectLst/>
                <a:latin typeface="Times New Roman" panose="02020603050405020304" pitchFamily="18" charset="0"/>
                <a:ea typeface="Times New Roman" panose="02020603050405020304" pitchFamily="18" charset="0"/>
                <a:cs typeface="Times New Roman" panose="02020603050405020304" pitchFamily="18" charset="0"/>
              </a:rPr>
              <a:t> de </a:t>
            </a:r>
            <a:r>
              <a:rPr lang="fr-FR" sz="2000" b="1" kern="0" dirty="0" err="1">
                <a:effectLst/>
                <a:latin typeface="Times New Roman" panose="02020603050405020304" pitchFamily="18" charset="0"/>
                <a:ea typeface="Times New Roman" panose="02020603050405020304" pitchFamily="18" charset="0"/>
                <a:cs typeface="Times New Roman" panose="02020603050405020304" pitchFamily="18" charset="0"/>
              </a:rPr>
              <a:t>licență</a:t>
            </a:r>
            <a:r>
              <a:rPr lang="fr-FR" sz="20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b="1" kern="0" dirty="0" err="1">
                <a:effectLst/>
                <a:latin typeface="Times New Roman" panose="02020603050405020304" pitchFamily="18" charset="0"/>
                <a:ea typeface="Times New Roman" panose="02020603050405020304" pitchFamily="18" charset="0"/>
                <a:cs typeface="Times New Roman" panose="02020603050405020304" pitchFamily="18" charset="0"/>
              </a:rPr>
              <a:t>poate</a:t>
            </a:r>
            <a:r>
              <a:rPr lang="fr-FR" sz="2000" b="1" kern="0" dirty="0">
                <a:effectLst/>
                <a:latin typeface="Times New Roman" panose="02020603050405020304" pitchFamily="18" charset="0"/>
                <a:ea typeface="Times New Roman" panose="02020603050405020304" pitchFamily="18" charset="0"/>
                <a:cs typeface="Times New Roman" panose="02020603050405020304" pitchFamily="18" charset="0"/>
              </a:rPr>
              <a:t> fi:</a:t>
            </a:r>
            <a:endPar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Lst>
            </a:pP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orice persoană fizică sau persoana juridică, întreprindere sau organizație, indiferent de tipul de proprietate, indiferent de forma de organizare juridică, precum și persoana juridică ce poate practica unele genuri de activitate supuse licențierii în temeiul unor alte acte legislative;</a:t>
            </a:r>
          </a:p>
          <a:p>
            <a:pPr marL="342900" lvl="0" indent="-342900" algn="just">
              <a:buFont typeface="+mj-lt"/>
              <a:buAutoNum type="alphaLcParenR"/>
              <a:tabLst>
                <a:tab pos="161290" algn="l"/>
              </a:tabLst>
            </a:pP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orice persoană fizică sau persoana juridică, întreprindere sau organizație, înregistrată în Republica Moldova, indiferent de tipul de proprietate, indiferent de forma de organizare juridică, precum și persoana fizică ce poate practica unele genuri de activitate supuse licențierii în temeiul unor alte acte legislative;</a:t>
            </a:r>
          </a:p>
          <a:p>
            <a:pPr marL="342900" lvl="0" indent="-342900" algn="just">
              <a:buFont typeface="+mj-lt"/>
              <a:buAutoNum type="alphaLcParenR"/>
              <a:tabLst>
                <a:tab pos="161290" algn="l"/>
              </a:tabLst>
            </a:pPr>
            <a:r>
              <a:rPr lang="ro-RO" sz="2000" kern="50" dirty="0">
                <a:effectLst/>
                <a:latin typeface="Times New Roman" panose="02020603050405020304" pitchFamily="18" charset="0"/>
                <a:ea typeface="Times New Roman" panose="02020603050405020304" pitchFamily="18" charset="0"/>
                <a:cs typeface="Times New Roman" panose="02020603050405020304" pitchFamily="18" charset="0"/>
              </a:rPr>
              <a:t>orice persoana juridică, întreprindere sau organizație, înregistrată în Republica Moldova, indiferent de tipul de proprietate, indiferent de forma de organizare juridică, precum și persoana juridică ce poate practica unele genuri de activitate supuse licențierii în temeiul unor alte acte legislative;</a:t>
            </a:r>
          </a:p>
          <a:p>
            <a:pPr marL="0" indent="0" algn="just">
              <a:buNone/>
              <a:tabLst>
                <a:tab pos="161290" algn="l"/>
              </a:tabLst>
            </a:pPr>
            <a:endParaRPr lang="ro-RO" sz="1800" kern="50" dirty="0">
              <a:effectLst/>
              <a:latin typeface="Arial" panose="020B0604020202020204" pitchFamily="34" charset="0"/>
              <a:ea typeface="Times New Roman" panose="02020603050405020304" pitchFamily="18" charset="0"/>
            </a:endParaRPr>
          </a:p>
        </p:txBody>
      </p:sp>
      <p:pic>
        <p:nvPicPr>
          <p:cNvPr id="4" name="Imagine 3">
            <a:extLst>
              <a:ext uri="{FF2B5EF4-FFF2-40B4-BE49-F238E27FC236}">
                <a16:creationId xmlns:a16="http://schemas.microsoft.com/office/drawing/2014/main" id="{AA9D588F-48A7-4ACF-9E6E-8049338BF055}"/>
              </a:ext>
            </a:extLst>
          </p:cNvPr>
          <p:cNvPicPr>
            <a:picLocks noChangeAspect="1"/>
          </p:cNvPicPr>
          <p:nvPr/>
        </p:nvPicPr>
        <p:blipFill>
          <a:blip r:embed="rId2"/>
          <a:stretch>
            <a:fillRect/>
          </a:stretch>
        </p:blipFill>
        <p:spPr>
          <a:xfrm>
            <a:off x="3342639" y="0"/>
            <a:ext cx="6764375" cy="800123"/>
          </a:xfrm>
          <a:prstGeom prst="rect">
            <a:avLst/>
          </a:prstGeom>
        </p:spPr>
      </p:pic>
      <p:pic>
        <p:nvPicPr>
          <p:cNvPr id="6" name="Рисунок 2">
            <a:extLst>
              <a:ext uri="{FF2B5EF4-FFF2-40B4-BE49-F238E27FC236}">
                <a16:creationId xmlns:a16="http://schemas.microsoft.com/office/drawing/2014/main" id="{8EA48D40-834A-4168-952B-4A2CB8179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388" y="2935186"/>
            <a:ext cx="1901824" cy="556963"/>
          </a:xfrm>
          <a:prstGeom prst="rect">
            <a:avLst/>
          </a:prstGeom>
        </p:spPr>
      </p:pic>
      <p:pic>
        <p:nvPicPr>
          <p:cNvPr id="8" name="Рисунок 9">
            <a:extLst>
              <a:ext uri="{FF2B5EF4-FFF2-40B4-BE49-F238E27FC236}">
                <a16:creationId xmlns:a16="http://schemas.microsoft.com/office/drawing/2014/main" id="{86A6AB26-824A-45B0-886E-29A9925914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46932"/>
            <a:ext cx="1650410" cy="589880"/>
          </a:xfrm>
          <a:prstGeom prst="rect">
            <a:avLst/>
          </a:prstGeom>
        </p:spPr>
      </p:pic>
      <p:pic>
        <p:nvPicPr>
          <p:cNvPr id="9" name="Рисунок 14">
            <a:extLst>
              <a:ext uri="{FF2B5EF4-FFF2-40B4-BE49-F238E27FC236}">
                <a16:creationId xmlns:a16="http://schemas.microsoft.com/office/drawing/2014/main" id="{7295D7E0-A119-4452-B7C5-EF36C39141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616102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p:txBody>
          <a:bodyPr/>
          <a:lstStyle/>
          <a:p>
            <a:pPr algn="ctr"/>
            <a:r>
              <a:rPr lang="ro-RO" b="1" dirty="0"/>
              <a:t/>
            </a:r>
            <a:br>
              <a:rPr lang="ro-RO" b="1" dirty="0"/>
            </a:br>
            <a:r>
              <a:rPr lang="ro-RO" b="1" dirty="0"/>
              <a:t>Obiective de referință</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p:txBody>
          <a:bodyPr>
            <a:normAutofit/>
          </a:bodyPr>
          <a:lstStyle/>
          <a:p>
            <a:r>
              <a:rPr lang="ro-RO" dirty="0">
                <a:latin typeface="Times New Roman" panose="02020603050405020304" pitchFamily="18" charset="0"/>
                <a:cs typeface="Times New Roman" panose="02020603050405020304" pitchFamily="18" charset="0"/>
              </a:rPr>
              <a:t>De a valorifica intervenția statului în activitatea antreprenorului social;</a:t>
            </a:r>
          </a:p>
          <a:p>
            <a:r>
              <a:rPr lang="ro-RO" dirty="0">
                <a:latin typeface="Times New Roman" panose="02020603050405020304" pitchFamily="18" charset="0"/>
                <a:cs typeface="Times New Roman" panose="02020603050405020304" pitchFamily="18" charset="0"/>
              </a:rPr>
              <a:t>De a deosebi actele permisive necesare pentru desfășurarea activității de antreprenor social;</a:t>
            </a:r>
          </a:p>
          <a:p>
            <a:r>
              <a:rPr lang="ro-RO" dirty="0">
                <a:latin typeface="Times New Roman" panose="02020603050405020304" pitchFamily="18" charset="0"/>
                <a:cs typeface="Times New Roman" panose="02020603050405020304" pitchFamily="18" charset="0"/>
              </a:rPr>
              <a:t>De a</a:t>
            </a:r>
            <a:r>
              <a:rPr lang="ro-RO" sz="1800" dirty="0">
                <a:latin typeface="Times New Roman" panose="02020603050405020304" pitchFamily="18" charset="0"/>
                <a:cs typeface="Times New Roman" panose="02020603050405020304" pitchFamily="18" charset="0"/>
              </a:rPr>
              <a:t> defini licența și de a recunoaște genurile supuse licențierii obligatorii ;</a:t>
            </a:r>
          </a:p>
          <a:p>
            <a:r>
              <a:rPr lang="ro-RO" dirty="0">
                <a:latin typeface="Times New Roman" panose="02020603050405020304" pitchFamily="18" charset="0"/>
                <a:cs typeface="Times New Roman" panose="02020603050405020304" pitchFamily="18" charset="0"/>
              </a:rPr>
              <a:t>De a stabili cazurile obligatorii de ținere a contabilității în calitate de antreprenor social;</a:t>
            </a:r>
          </a:p>
          <a:p>
            <a:r>
              <a:rPr lang="ro-RO" dirty="0">
                <a:latin typeface="Times New Roman" panose="02020603050405020304" pitchFamily="18" charset="0"/>
                <a:cs typeface="Times New Roman" panose="02020603050405020304" pitchFamily="18" charset="0"/>
              </a:rPr>
              <a:t>De a evalua avantajele respectării concurenței loiale pe piață între antreprenori. </a:t>
            </a:r>
          </a:p>
          <a:p>
            <a:r>
              <a:rPr lang="ro-RO" dirty="0">
                <a:latin typeface="Times New Roman" panose="02020603050405020304" pitchFamily="18" charset="0"/>
                <a:cs typeface="Times New Roman" panose="02020603050405020304" pitchFamily="18" charset="0"/>
              </a:rPr>
              <a:t>De a estima riscurile neachitării taxelor și impozitelor stabilite prin legea fiscală.</a:t>
            </a:r>
          </a:p>
          <a:p>
            <a:r>
              <a:rPr lang="ro-RO" dirty="0">
                <a:latin typeface="Times New Roman" panose="02020603050405020304" pitchFamily="18" charset="0"/>
                <a:cs typeface="Times New Roman" panose="02020603050405020304" pitchFamily="18" charset="0"/>
              </a:rPr>
              <a:t>De a aprecia necesitatea protecției mediului și consumatorilor.</a:t>
            </a:r>
          </a:p>
          <a:p>
            <a:endParaRPr lang="ro-RO" dirty="0"/>
          </a:p>
          <a:p>
            <a:endParaRPr lang="ro-RO" dirty="0"/>
          </a:p>
        </p:txBody>
      </p:sp>
      <p:pic>
        <p:nvPicPr>
          <p:cNvPr id="4" name="Imagine 3">
            <a:extLst>
              <a:ext uri="{FF2B5EF4-FFF2-40B4-BE49-F238E27FC236}">
                <a16:creationId xmlns:a16="http://schemas.microsoft.com/office/drawing/2014/main" id="{90165B97-ED63-41C8-88D1-00D5E9E363BB}"/>
              </a:ext>
            </a:extLst>
          </p:cNvPr>
          <p:cNvPicPr>
            <a:picLocks noChangeAspect="1"/>
          </p:cNvPicPr>
          <p:nvPr/>
        </p:nvPicPr>
        <p:blipFill>
          <a:blip r:embed="rId2"/>
          <a:stretch>
            <a:fillRect/>
          </a:stretch>
        </p:blipFill>
        <p:spPr>
          <a:xfrm>
            <a:off x="3342639" y="0"/>
            <a:ext cx="6764375" cy="800123"/>
          </a:xfrm>
          <a:prstGeom prst="rect">
            <a:avLst/>
          </a:prstGeom>
        </p:spPr>
      </p:pic>
      <p:pic>
        <p:nvPicPr>
          <p:cNvPr id="8" name="Рисунок 2">
            <a:extLst>
              <a:ext uri="{FF2B5EF4-FFF2-40B4-BE49-F238E27FC236}">
                <a16:creationId xmlns:a16="http://schemas.microsoft.com/office/drawing/2014/main" id="{1AB725E9-7679-4B32-A495-E34D51D46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040" y="2946700"/>
            <a:ext cx="1646877" cy="482300"/>
          </a:xfrm>
          <a:prstGeom prst="rect">
            <a:avLst/>
          </a:prstGeom>
        </p:spPr>
      </p:pic>
      <p:pic>
        <p:nvPicPr>
          <p:cNvPr id="9" name="Рисунок 9">
            <a:extLst>
              <a:ext uri="{FF2B5EF4-FFF2-40B4-BE49-F238E27FC236}">
                <a16:creationId xmlns:a16="http://schemas.microsoft.com/office/drawing/2014/main" id="{CDB21DFB-0617-4BC3-AFAA-B1674FAFFA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7232" y="3788689"/>
            <a:ext cx="1650410" cy="589880"/>
          </a:xfrm>
          <a:prstGeom prst="rect">
            <a:avLst/>
          </a:prstGeom>
        </p:spPr>
      </p:pic>
      <p:pic>
        <p:nvPicPr>
          <p:cNvPr id="10" name="Рисунок 14">
            <a:extLst>
              <a:ext uri="{FF2B5EF4-FFF2-40B4-BE49-F238E27FC236}">
                <a16:creationId xmlns:a16="http://schemas.microsoft.com/office/drawing/2014/main" id="{3D608130-1BDA-4603-A054-C719004D77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5040" y="2133600"/>
            <a:ext cx="1754795" cy="503262"/>
          </a:xfrm>
          <a:prstGeom prst="rect">
            <a:avLst/>
          </a:prstGeom>
        </p:spPr>
      </p:pic>
    </p:spTree>
    <p:extLst>
      <p:ext uri="{BB962C8B-B14F-4D97-AF65-F5344CB8AC3E}">
        <p14:creationId xmlns:p14="http://schemas.microsoft.com/office/powerpoint/2010/main" val="1254876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1625600"/>
            <a:ext cx="9491028" cy="5059680"/>
          </a:xfrm>
        </p:spPr>
        <p:txBody>
          <a:bodyPr>
            <a:normAutofit/>
          </a:bodyPr>
          <a:lstStyle/>
          <a:p>
            <a:pPr marL="114300" indent="0" algn="just">
              <a:buNone/>
              <a:tabLst>
                <a:tab pos="161290" algn="l"/>
              </a:tabLst>
            </a:pP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buNone/>
              <a:tabLst>
                <a:tab pos="161290" algn="l"/>
              </a:tabLst>
            </a:pPr>
            <a:r>
              <a:rPr lang="ro-RO" b="1" kern="0" dirty="0">
                <a:latin typeface="Times New Roman" panose="02020603050405020304" pitchFamily="18" charset="0"/>
                <a:ea typeface="Times New Roman" panose="02020603050405020304" pitchFamily="18" charset="0"/>
                <a:cs typeface="Times New Roman" panose="02020603050405020304" pitchFamily="18" charset="0"/>
              </a:rPr>
              <a:t>3. </a:t>
            </a:r>
            <a:r>
              <a:rPr lang="ro-RO"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Autoritățile de licențiere sunt (de indicat autoritatea </a:t>
            </a:r>
            <a:r>
              <a:rPr lang="ro-RO" sz="1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gresită</a:t>
            </a:r>
            <a:r>
              <a:rPr lang="ro-RO"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 pos="457200" algn="l"/>
              </a:tabLst>
            </a:pPr>
            <a:r>
              <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rPr>
              <a:t>Camera de licențiere</a:t>
            </a:r>
          </a:p>
          <a:p>
            <a:pPr marL="342900" lvl="0" indent="-342900" algn="just">
              <a:buFont typeface="+mj-lt"/>
              <a:buAutoNum type="alphaLcParenR"/>
              <a:tabLst>
                <a:tab pos="161290" algn="l"/>
                <a:tab pos="457200" algn="l"/>
              </a:tabLst>
            </a:pP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Banca</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Națională</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Moldovei</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 pos="457200" algn="l"/>
              </a:tabLst>
            </a:pP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Comisia</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Națională</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Pieței</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Financiare</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 pos="457200" algn="l"/>
              </a:tabLst>
            </a:pP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Agenția</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Națională</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pentru</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Reglementare</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în</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Energetică</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 pos="457200" algn="l"/>
              </a:tabLst>
            </a:pP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Agenția</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Națională</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Transport Auto </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 pos="457200" algn="l"/>
              </a:tabLst>
            </a:pP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Agenția</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Națională</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pentru</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Reglementare</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în</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Comunicații</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Electronice</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și</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Tehnologia</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Informației</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lphaLcParenR"/>
              <a:tabLst>
                <a:tab pos="161290" algn="l"/>
                <a:tab pos="457200" algn="l"/>
              </a:tabLst>
            </a:pP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Consiliul</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Coordonator</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al</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Audiovizualului</a:t>
            </a:r>
            <a:endParaRPr lang="ro-RO" sz="1800" kern="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tabLst>
                <a:tab pos="161290" algn="l"/>
              </a:tabLst>
            </a:pPr>
            <a:endParaRPr lang="ro-RO" sz="1800" kern="50" dirty="0">
              <a:effectLst/>
              <a:latin typeface="Arial" panose="020B0604020202020204" pitchFamily="34" charset="0"/>
              <a:ea typeface="Times New Roman" panose="02020603050405020304" pitchFamily="18" charset="0"/>
            </a:endParaRPr>
          </a:p>
        </p:txBody>
      </p:sp>
      <p:pic>
        <p:nvPicPr>
          <p:cNvPr id="4" name="Imagine 3">
            <a:extLst>
              <a:ext uri="{FF2B5EF4-FFF2-40B4-BE49-F238E27FC236}">
                <a16:creationId xmlns:a16="http://schemas.microsoft.com/office/drawing/2014/main" id="{AA9D588F-48A7-4ACF-9E6E-8049338BF055}"/>
              </a:ext>
            </a:extLst>
          </p:cNvPr>
          <p:cNvPicPr>
            <a:picLocks noChangeAspect="1"/>
          </p:cNvPicPr>
          <p:nvPr/>
        </p:nvPicPr>
        <p:blipFill>
          <a:blip r:embed="rId2"/>
          <a:stretch>
            <a:fillRect/>
          </a:stretch>
        </p:blipFill>
        <p:spPr>
          <a:xfrm>
            <a:off x="3342639" y="0"/>
            <a:ext cx="6764375" cy="800123"/>
          </a:xfrm>
          <a:prstGeom prst="rect">
            <a:avLst/>
          </a:prstGeom>
        </p:spPr>
      </p:pic>
      <p:pic>
        <p:nvPicPr>
          <p:cNvPr id="6" name="Рисунок 2">
            <a:extLst>
              <a:ext uri="{FF2B5EF4-FFF2-40B4-BE49-F238E27FC236}">
                <a16:creationId xmlns:a16="http://schemas.microsoft.com/office/drawing/2014/main" id="{8EA48D40-834A-4168-952B-4A2CB8179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388" y="2935186"/>
            <a:ext cx="1901824" cy="556963"/>
          </a:xfrm>
          <a:prstGeom prst="rect">
            <a:avLst/>
          </a:prstGeom>
        </p:spPr>
      </p:pic>
      <p:pic>
        <p:nvPicPr>
          <p:cNvPr id="8" name="Рисунок 9">
            <a:extLst>
              <a:ext uri="{FF2B5EF4-FFF2-40B4-BE49-F238E27FC236}">
                <a16:creationId xmlns:a16="http://schemas.microsoft.com/office/drawing/2014/main" id="{86A6AB26-824A-45B0-886E-29A9925914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008" y="3757092"/>
            <a:ext cx="1650410" cy="589880"/>
          </a:xfrm>
          <a:prstGeom prst="rect">
            <a:avLst/>
          </a:prstGeom>
        </p:spPr>
      </p:pic>
      <p:pic>
        <p:nvPicPr>
          <p:cNvPr id="9" name="Рисунок 14">
            <a:extLst>
              <a:ext uri="{FF2B5EF4-FFF2-40B4-BE49-F238E27FC236}">
                <a16:creationId xmlns:a16="http://schemas.microsoft.com/office/drawing/2014/main" id="{5E67E205-6ABE-4E17-86B1-E410CB5CF0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2702297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82240" y="800122"/>
            <a:ext cx="8822372" cy="1094717"/>
          </a:xfrm>
        </p:spPr>
        <p:txBody>
          <a:bodyPr>
            <a:normAutofit/>
          </a:bodyPr>
          <a:lstStyle/>
          <a:p>
            <a:pPr algn="ctr"/>
            <a:r>
              <a:rPr lang="ro-RO" dirty="0"/>
              <a:t>Activitatea practică nr.2</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2336800"/>
            <a:ext cx="9379268" cy="4307840"/>
          </a:xfrm>
        </p:spPr>
        <p:txBody>
          <a:bodyPr>
            <a:normAutofit lnSpcReduction="10000"/>
          </a:bodyPr>
          <a:lstStyle/>
          <a:p>
            <a:pPr marL="0" indent="0">
              <a:buNone/>
            </a:pPr>
            <a:r>
              <a:rPr lang="ro-MD" sz="2000" dirty="0" smtClean="0">
                <a:effectLst/>
                <a:latin typeface="Times New Roman" panose="02020603050405020304" pitchFamily="18" charset="0"/>
                <a:ea typeface="Calibri" panose="020F0502020204030204" pitchFamily="34" charset="0"/>
                <a:cs typeface="Times New Roman" panose="02020603050405020304" pitchFamily="18" charset="0"/>
              </a:rPr>
              <a:t>Activitatea în 4 grupuri cu sarcina de a rezolva speța:</a:t>
            </a:r>
          </a:p>
          <a:p>
            <a:pPr indent="342900" algn="just"/>
            <a:r>
              <a:rPr lang="ro-MD" sz="1800" kern="50" dirty="0" smtClean="0">
                <a:effectLst/>
                <a:latin typeface="Times New Roman" panose="02020603050405020304" pitchFamily="18" charset="0"/>
                <a:ea typeface="Times New Roman" panose="02020603050405020304" pitchFamily="18" charset="0"/>
                <a:cs typeface="Times New Roman" panose="02020603050405020304" pitchFamily="18" charset="0"/>
              </a:rPr>
              <a:t>Cătălin Păcură, înregistrat ca întreprinzător individual, s-a adresat să i se elibereze autorizaţia de comercializare a băuturilor răcoritoare. Deoarece i s-a promis că autorizaţia i se va elibera peste 15 zile, Cătălin Păcură a ieşit în piaţa centrală şi a început activitatea comercială de vânzare a băuturilor răcoritoare. Peste 5 zile de activitate la faţa locului s-a prezentat inspectorul fiscal şi a solicitat autorizaţia. Deoarece aceasta lipsea, inspectorul a întocmit procesul verbal respectiv şi l-a întrebat pe Cătălin Păcură ce venit a obţinut în aceste zile. Ultimul a prezentat caietul în care scria costul mărfurilor procurate şi preţul de vânzare al acestora, demonstrând că în aceste 5 zile a realizat un beneficiu de 350 lei. </a:t>
            </a:r>
          </a:p>
          <a:p>
            <a:pPr indent="342900" algn="just"/>
            <a:r>
              <a:rPr lang="ro-MD" sz="1800" kern="50" dirty="0" smtClean="0">
                <a:effectLst/>
                <a:latin typeface="Times New Roman" panose="02020603050405020304" pitchFamily="18" charset="0"/>
                <a:ea typeface="Times New Roman" panose="02020603050405020304" pitchFamily="18" charset="0"/>
                <a:cs typeface="Times New Roman" panose="02020603050405020304" pitchFamily="18" charset="0"/>
              </a:rPr>
              <a:t>Peste 10 zile a primit prin poştă două documente potrivit cărora acesta trebuia să achite amendă. </a:t>
            </a:r>
          </a:p>
          <a:p>
            <a:pPr indent="342900" algn="just"/>
            <a:r>
              <a:rPr lang="ro-MD" sz="1800" kern="50" dirty="0" smtClean="0">
                <a:effectLst/>
                <a:latin typeface="Times New Roman" panose="02020603050405020304" pitchFamily="18" charset="0"/>
                <a:ea typeface="Times New Roman" panose="02020603050405020304" pitchFamily="18" charset="0"/>
                <a:cs typeface="Times New Roman" panose="02020603050405020304" pitchFamily="18" charset="0"/>
              </a:rPr>
              <a:t>Cătălin Păcură s-a adresat unui avocat cu următoarele întrebări:</a:t>
            </a:r>
          </a:p>
          <a:p>
            <a:pPr marL="514350" lvl="1" indent="0" algn="just">
              <a:buNone/>
            </a:pPr>
            <a:r>
              <a:rPr lang="ro-MD" kern="50" dirty="0" smtClean="0">
                <a:effectLst/>
                <a:latin typeface="Times New Roman" panose="02020603050405020304" pitchFamily="18" charset="0"/>
                <a:ea typeface="Times New Roman" panose="02020603050405020304" pitchFamily="18" charset="0"/>
                <a:cs typeface="Times New Roman" panose="02020603050405020304" pitchFamily="18" charset="0"/>
              </a:rPr>
              <a:t>─  în ce termen se eliberează autorizaţia?</a:t>
            </a:r>
          </a:p>
          <a:p>
            <a:pPr marL="514350" lvl="1" indent="0" algn="just">
              <a:buNone/>
            </a:pPr>
            <a:r>
              <a:rPr lang="ro-MD" kern="50" dirty="0" smtClean="0">
                <a:effectLst/>
                <a:latin typeface="Times New Roman" panose="02020603050405020304" pitchFamily="18" charset="0"/>
                <a:ea typeface="Times New Roman" panose="02020603050405020304" pitchFamily="18" charset="0"/>
                <a:cs typeface="Times New Roman" panose="02020603050405020304" pitchFamily="18" charset="0"/>
              </a:rPr>
              <a:t>─ pentru care contravenţii el trebuia să achite amendă?</a:t>
            </a:r>
          </a:p>
          <a:p>
            <a:pPr>
              <a:buFont typeface="Arial" panose="020B0604020202020204" pitchFamily="34" charset="0"/>
              <a:buChar char="•"/>
            </a:pPr>
            <a:endParaRPr lang="ro-RO" sz="2200" dirty="0">
              <a:effectLst/>
              <a:latin typeface="Calibri" panose="020F0502020204030204" pitchFamily="34" charset="0"/>
              <a:ea typeface="Calibri" panose="020F0502020204030204" pitchFamily="34" charset="0"/>
            </a:endParaRPr>
          </a:p>
          <a:p>
            <a:pPr marL="0" indent="0">
              <a:lnSpc>
                <a:spcPts val="1420"/>
              </a:lnSpc>
              <a:spcBef>
                <a:spcPts val="0"/>
              </a:spcBef>
              <a:buNone/>
            </a:pPr>
            <a:endParaRPr lang="ro-RO" dirty="0"/>
          </a:p>
          <a:p>
            <a:pPr marL="0" indent="0">
              <a:lnSpc>
                <a:spcPts val="1420"/>
              </a:lnSpc>
              <a:spcBef>
                <a:spcPts val="0"/>
              </a:spcBef>
              <a:buNone/>
            </a:pPr>
            <a:endParaRPr lang="ro-RO" dirty="0"/>
          </a:p>
          <a:p>
            <a:pPr marL="0" indent="0">
              <a:lnSpc>
                <a:spcPts val="1420"/>
              </a:lnSpc>
              <a:spcBef>
                <a:spcPts val="0"/>
              </a:spcBef>
              <a:buNone/>
            </a:pPr>
            <a:endParaRPr lang="ro-RO" dirty="0"/>
          </a:p>
        </p:txBody>
      </p:sp>
      <p:pic>
        <p:nvPicPr>
          <p:cNvPr id="4" name="Imagine 3">
            <a:extLst>
              <a:ext uri="{FF2B5EF4-FFF2-40B4-BE49-F238E27FC236}">
                <a16:creationId xmlns:a16="http://schemas.microsoft.com/office/drawing/2014/main" id="{AA9D588F-48A7-4ACF-9E6E-8049338BF055}"/>
              </a:ext>
            </a:extLst>
          </p:cNvPr>
          <p:cNvPicPr>
            <a:picLocks noChangeAspect="1"/>
          </p:cNvPicPr>
          <p:nvPr/>
        </p:nvPicPr>
        <p:blipFill>
          <a:blip r:embed="rId2"/>
          <a:stretch>
            <a:fillRect/>
          </a:stretch>
        </p:blipFill>
        <p:spPr>
          <a:xfrm>
            <a:off x="3342639" y="0"/>
            <a:ext cx="6764375" cy="800123"/>
          </a:xfrm>
          <a:prstGeom prst="rect">
            <a:avLst/>
          </a:prstGeom>
        </p:spPr>
      </p:pic>
      <p:pic>
        <p:nvPicPr>
          <p:cNvPr id="6" name="Рисунок 2">
            <a:extLst>
              <a:ext uri="{FF2B5EF4-FFF2-40B4-BE49-F238E27FC236}">
                <a16:creationId xmlns:a16="http://schemas.microsoft.com/office/drawing/2014/main" id="{8EA48D40-834A-4168-952B-4A2CB8179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301" y="3293990"/>
            <a:ext cx="1901824" cy="556963"/>
          </a:xfrm>
          <a:prstGeom prst="rect">
            <a:avLst/>
          </a:prstGeom>
        </p:spPr>
      </p:pic>
      <p:pic>
        <p:nvPicPr>
          <p:cNvPr id="8" name="Рисунок 9">
            <a:extLst>
              <a:ext uri="{FF2B5EF4-FFF2-40B4-BE49-F238E27FC236}">
                <a16:creationId xmlns:a16="http://schemas.microsoft.com/office/drawing/2014/main" id="{86A6AB26-824A-45B0-886E-29A9925914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8802" y="4346372"/>
            <a:ext cx="1650410" cy="589880"/>
          </a:xfrm>
          <a:prstGeom prst="rect">
            <a:avLst/>
          </a:prstGeom>
        </p:spPr>
      </p:pic>
      <p:pic>
        <p:nvPicPr>
          <p:cNvPr id="9" name="Рисунок 14">
            <a:extLst>
              <a:ext uri="{FF2B5EF4-FFF2-40B4-BE49-F238E27FC236}">
                <a16:creationId xmlns:a16="http://schemas.microsoft.com/office/drawing/2014/main" id="{34F66FA1-B5E4-4E3C-98D4-0F31313A47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5" y="2386353"/>
            <a:ext cx="1754795" cy="503262"/>
          </a:xfrm>
          <a:prstGeom prst="rect">
            <a:avLst/>
          </a:prstGeom>
        </p:spPr>
      </p:pic>
    </p:spTree>
    <p:extLst>
      <p:ext uri="{BB962C8B-B14F-4D97-AF65-F5344CB8AC3E}">
        <p14:creationId xmlns:p14="http://schemas.microsoft.com/office/powerpoint/2010/main" val="8645887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82240" y="800122"/>
            <a:ext cx="8822372" cy="1094717"/>
          </a:xfrm>
        </p:spPr>
        <p:txBody>
          <a:bodyPr>
            <a:normAutofit/>
          </a:bodyPr>
          <a:lstStyle/>
          <a:p>
            <a:pPr algn="ctr"/>
            <a:r>
              <a:rPr lang="ro-RO" dirty="0"/>
              <a:t>Activitatea practică nr.2</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589212" y="1871825"/>
            <a:ext cx="9379268" cy="4307840"/>
          </a:xfrm>
        </p:spPr>
        <p:txBody>
          <a:bodyPr>
            <a:normAutofit lnSpcReduction="10000"/>
          </a:bodyPr>
          <a:lstStyle/>
          <a:p>
            <a:pPr marL="0" indent="0">
              <a:buNone/>
            </a:pPr>
            <a:r>
              <a:rPr lang="ro-RO" sz="2000" dirty="0">
                <a:effectLst/>
                <a:latin typeface="Times New Roman" panose="02020603050405020304" pitchFamily="18" charset="0"/>
                <a:ea typeface="Calibri" panose="020F0502020204030204" pitchFamily="34" charset="0"/>
                <a:cs typeface="Times New Roman" panose="02020603050405020304" pitchFamily="18" charset="0"/>
              </a:rPr>
              <a:t>Activitatea în 4 grupuri cu sarcina:</a:t>
            </a:r>
          </a:p>
          <a:p>
            <a:r>
              <a:rPr lang="ro-RO" sz="2000" dirty="0">
                <a:effectLst/>
                <a:latin typeface="Times New Roman" panose="02020603050405020304" pitchFamily="18" charset="0"/>
                <a:ea typeface="Calibri" panose="020F0502020204030204" pitchFamily="34" charset="0"/>
                <a:cs typeface="Times New Roman" panose="02020603050405020304" pitchFamily="18" charset="0"/>
              </a:rPr>
              <a:t>Identificați cel </a:t>
            </a:r>
            <a:r>
              <a:rPr lang="ro-MD" sz="2000" dirty="0" smtClean="0">
                <a:effectLst/>
                <a:latin typeface="Times New Roman" panose="02020603050405020304" pitchFamily="18" charset="0"/>
                <a:ea typeface="Calibri" panose="020F0502020204030204" pitchFamily="34" charset="0"/>
                <a:cs typeface="Times New Roman" panose="02020603050405020304" pitchFamily="18" charset="0"/>
              </a:rPr>
              <a:t>puţin 5 activități de Antreprenorriat social existente în  localitatea dvs sau raionul Hâncești și argumentați domeniul de activitate după subiecti:</a:t>
            </a:r>
          </a:p>
          <a:p>
            <a:pPr lvl="1">
              <a:buFont typeface="Arial" panose="020B0604020202020204" pitchFamily="34" charset="0"/>
              <a:buChar char="•"/>
            </a:pPr>
            <a:r>
              <a:rPr lang="ro-MD" sz="2000" dirty="0" smtClean="0">
                <a:latin typeface="Times New Roman" panose="02020603050405020304" pitchFamily="18" charset="0"/>
                <a:ea typeface="Calibri" panose="020F0502020204030204" pitchFamily="34" charset="0"/>
                <a:cs typeface="Times New Roman" panose="02020603050405020304" pitchFamily="18" charset="0"/>
              </a:rPr>
              <a:t>Î</a:t>
            </a:r>
            <a:r>
              <a:rPr lang="ro-MD" sz="2000" dirty="0" smtClean="0">
                <a:effectLst/>
                <a:latin typeface="Times New Roman" panose="02020603050405020304" pitchFamily="18" charset="0"/>
                <a:ea typeface="Calibri" panose="020F0502020204030204" pitchFamily="34" charset="0"/>
                <a:cs typeface="Times New Roman" panose="02020603050405020304" pitchFamily="18" charset="0"/>
              </a:rPr>
              <a:t>ntreprindere socială sau întreprindere socială de inserție, </a:t>
            </a:r>
          </a:p>
          <a:p>
            <a:pPr lvl="1">
              <a:buFont typeface="Arial" panose="020B0604020202020204" pitchFamily="34" charset="0"/>
              <a:buChar char="•"/>
            </a:pPr>
            <a:r>
              <a:rPr lang="ro-MD" sz="2000" dirty="0" smtClean="0">
                <a:effectLst/>
                <a:latin typeface="Times New Roman" panose="02020603050405020304" pitchFamily="18" charset="0"/>
                <a:ea typeface="Calibri" panose="020F0502020204030204" pitchFamily="34" charset="0"/>
                <a:cs typeface="Times New Roman" panose="02020603050405020304" pitchFamily="18" charset="0"/>
              </a:rPr>
              <a:t>Beneficiarii. </a:t>
            </a:r>
          </a:p>
          <a:p>
            <a:pPr marL="457200" lvl="1" indent="0">
              <a:buNone/>
            </a:pPr>
            <a:r>
              <a:rPr lang="ro-RO" sz="2000" dirty="0" smtClean="0">
                <a:effectLst/>
                <a:latin typeface="Times New Roman" panose="02020603050405020304" pitchFamily="18" charset="0"/>
                <a:ea typeface="Calibri" panose="020F0502020204030204" pitchFamily="34" charset="0"/>
                <a:cs typeface="Times New Roman" panose="02020603050405020304" pitchFamily="18" charset="0"/>
              </a:rPr>
              <a:t>20 </a:t>
            </a:r>
            <a:r>
              <a:rPr lang="ro-RO" sz="2000" dirty="0">
                <a:effectLst/>
                <a:latin typeface="Times New Roman" panose="02020603050405020304" pitchFamily="18" charset="0"/>
                <a:ea typeface="Calibri" panose="020F0502020204030204" pitchFamily="34" charset="0"/>
                <a:cs typeface="Times New Roman" panose="02020603050405020304" pitchFamily="18" charset="0"/>
              </a:rPr>
              <a:t>min</a:t>
            </a:r>
          </a:p>
          <a:p>
            <a:r>
              <a:rPr lang="ro-RO" sz="2000" dirty="0">
                <a:effectLst/>
                <a:latin typeface="Times New Roman" panose="02020603050405020304" pitchFamily="18" charset="0"/>
                <a:ea typeface="Arial" panose="020B0604020202020204" pitchFamily="34" charset="0"/>
                <a:cs typeface="Times New Roman" panose="02020603050405020304" pitchFamily="18" charset="0"/>
              </a:rPr>
              <a:t>Prezentarea fiecărui grup a exemplelor identificate prin formularea de recomandări de activități oportune pentru localitatea sa.</a:t>
            </a:r>
          </a:p>
          <a:p>
            <a:pPr marL="400050" lvl="1" indent="0">
              <a:buNone/>
            </a:pPr>
            <a:r>
              <a:rPr lang="ro-RO" sz="2000" dirty="0">
                <a:latin typeface="Times New Roman" panose="02020603050405020304" pitchFamily="18" charset="0"/>
                <a:ea typeface="Arial" panose="020B0604020202020204" pitchFamily="34" charset="0"/>
                <a:cs typeface="Times New Roman" panose="02020603050405020304" pitchFamily="18" charset="0"/>
              </a:rPr>
              <a:t> 2</a:t>
            </a:r>
            <a:r>
              <a:rPr lang="ro-RO" sz="2000" dirty="0">
                <a:effectLst/>
                <a:latin typeface="Times New Roman" panose="02020603050405020304" pitchFamily="18" charset="0"/>
                <a:ea typeface="Arial" panose="020B0604020202020204" pitchFamily="34" charset="0"/>
                <a:cs typeface="Times New Roman" panose="02020603050405020304" pitchFamily="18" charset="0"/>
              </a:rPr>
              <a:t>0 min</a:t>
            </a:r>
          </a:p>
          <a:p>
            <a:pPr marL="285750"/>
            <a:r>
              <a:rPr lang="ro-RO" sz="2000" dirty="0">
                <a:latin typeface="Times New Roman" panose="02020603050405020304" pitchFamily="18" charset="0"/>
                <a:ea typeface="Arial" panose="020B0604020202020204" pitchFamily="34" charset="0"/>
                <a:cs typeface="Times New Roman" panose="02020603050405020304" pitchFamily="18" charset="0"/>
              </a:rPr>
              <a:t>Întrebări și recomandări</a:t>
            </a:r>
          </a:p>
          <a:p>
            <a:pPr marL="0" indent="0">
              <a:buNone/>
            </a:pPr>
            <a:r>
              <a:rPr lang="ro-RO" sz="2000" dirty="0">
                <a:effectLst/>
                <a:latin typeface="Times New Roman" panose="02020603050405020304" pitchFamily="18" charset="0"/>
                <a:ea typeface="Arial" panose="020B0604020202020204" pitchFamily="34" charset="0"/>
                <a:cs typeface="Times New Roman" panose="02020603050405020304" pitchFamily="18" charset="0"/>
              </a:rPr>
              <a:t>      10 min</a:t>
            </a:r>
          </a:p>
          <a:p>
            <a:pPr>
              <a:buFont typeface="Arial" panose="020B0604020202020204" pitchFamily="34" charset="0"/>
              <a:buChar char="•"/>
            </a:pPr>
            <a:endParaRPr lang="ro-RO" sz="2200" dirty="0">
              <a:effectLst/>
              <a:latin typeface="Calibri" panose="020F0502020204030204" pitchFamily="34" charset="0"/>
              <a:ea typeface="Calibri" panose="020F0502020204030204" pitchFamily="34" charset="0"/>
            </a:endParaRPr>
          </a:p>
          <a:p>
            <a:pPr marL="0" indent="0">
              <a:lnSpc>
                <a:spcPts val="1420"/>
              </a:lnSpc>
              <a:spcBef>
                <a:spcPts val="0"/>
              </a:spcBef>
              <a:buNone/>
            </a:pPr>
            <a:endParaRPr lang="ro-RO" dirty="0"/>
          </a:p>
          <a:p>
            <a:pPr marL="0" indent="0">
              <a:lnSpc>
                <a:spcPts val="1420"/>
              </a:lnSpc>
              <a:spcBef>
                <a:spcPts val="0"/>
              </a:spcBef>
              <a:buNone/>
            </a:pPr>
            <a:endParaRPr lang="ro-RO" dirty="0"/>
          </a:p>
          <a:p>
            <a:pPr marL="0" indent="0">
              <a:lnSpc>
                <a:spcPts val="1420"/>
              </a:lnSpc>
              <a:spcBef>
                <a:spcPts val="0"/>
              </a:spcBef>
              <a:buNone/>
            </a:pPr>
            <a:endParaRPr lang="ro-RO" dirty="0"/>
          </a:p>
        </p:txBody>
      </p:sp>
      <p:pic>
        <p:nvPicPr>
          <p:cNvPr id="4" name="Imagine 3">
            <a:extLst>
              <a:ext uri="{FF2B5EF4-FFF2-40B4-BE49-F238E27FC236}">
                <a16:creationId xmlns:a16="http://schemas.microsoft.com/office/drawing/2014/main" id="{AA9D588F-48A7-4ACF-9E6E-8049338BF055}"/>
              </a:ext>
            </a:extLst>
          </p:cNvPr>
          <p:cNvPicPr>
            <a:picLocks noChangeAspect="1"/>
          </p:cNvPicPr>
          <p:nvPr/>
        </p:nvPicPr>
        <p:blipFill>
          <a:blip r:embed="rId2"/>
          <a:stretch>
            <a:fillRect/>
          </a:stretch>
        </p:blipFill>
        <p:spPr>
          <a:xfrm>
            <a:off x="3342639" y="0"/>
            <a:ext cx="6764375" cy="800123"/>
          </a:xfrm>
          <a:prstGeom prst="rect">
            <a:avLst/>
          </a:prstGeom>
        </p:spPr>
      </p:pic>
      <p:pic>
        <p:nvPicPr>
          <p:cNvPr id="6" name="Рисунок 2">
            <a:extLst>
              <a:ext uri="{FF2B5EF4-FFF2-40B4-BE49-F238E27FC236}">
                <a16:creationId xmlns:a16="http://schemas.microsoft.com/office/drawing/2014/main" id="{8EA48D40-834A-4168-952B-4A2CB8179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388" y="2935186"/>
            <a:ext cx="1901824" cy="556963"/>
          </a:xfrm>
          <a:prstGeom prst="rect">
            <a:avLst/>
          </a:prstGeom>
        </p:spPr>
      </p:pic>
      <p:pic>
        <p:nvPicPr>
          <p:cNvPr id="8" name="Рисунок 9">
            <a:extLst>
              <a:ext uri="{FF2B5EF4-FFF2-40B4-BE49-F238E27FC236}">
                <a16:creationId xmlns:a16="http://schemas.microsoft.com/office/drawing/2014/main" id="{86A6AB26-824A-45B0-886E-29A9925914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741" y="3730805"/>
            <a:ext cx="1650410" cy="589880"/>
          </a:xfrm>
          <a:prstGeom prst="rect">
            <a:avLst/>
          </a:prstGeom>
        </p:spPr>
      </p:pic>
      <p:pic>
        <p:nvPicPr>
          <p:cNvPr id="9" name="Рисунок 14">
            <a:extLst>
              <a:ext uri="{FF2B5EF4-FFF2-40B4-BE49-F238E27FC236}">
                <a16:creationId xmlns:a16="http://schemas.microsoft.com/office/drawing/2014/main" id="{DE81A05C-C862-4882-91B7-B3A591B662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848743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FA60BFF-5BF3-47BC-9FE8-4DE3D9983D66}"/>
              </a:ext>
            </a:extLst>
          </p:cNvPr>
          <p:cNvSpPr txBox="1">
            <a:spLocks noChangeArrowheads="1"/>
          </p:cNvSpPr>
          <p:nvPr/>
        </p:nvSpPr>
        <p:spPr bwMode="auto">
          <a:xfrm>
            <a:off x="1287329" y="774435"/>
            <a:ext cx="6482080" cy="2438400"/>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2800" b="1" i="0" u="none" strike="noStrike" cap="none" normalizeH="0" baseline="0" dirty="0">
                <a:ln>
                  <a:noFill/>
                </a:ln>
                <a:solidFill>
                  <a:srgbClr val="215868"/>
                </a:solidFill>
                <a:effectLst/>
                <a:latin typeface="Calibri" panose="020F0502020204030204" pitchFamily="34" charset="0"/>
              </a:rPr>
              <a:t>Partenerii proiectului </a:t>
            </a:r>
            <a:r>
              <a:rPr kumimoji="0" lang="en-US" altLang="ro-RO" sz="2800" b="1" i="0" u="none" strike="noStrike" cap="none" normalizeH="0" baseline="0" dirty="0" err="1">
                <a:ln>
                  <a:noFill/>
                </a:ln>
                <a:solidFill>
                  <a:srgbClr val="1F497D"/>
                </a:solidFill>
                <a:effectLst/>
                <a:latin typeface="Calibri" panose="020F0502020204030204" pitchFamily="34" charset="0"/>
              </a:rPr>
              <a:t>GoYouth</a:t>
            </a:r>
            <a:r>
              <a:rPr kumimoji="0" lang="en-US" altLang="ro-RO" sz="2800" b="1" i="0" u="none" strike="noStrike" cap="none" normalizeH="0" baseline="0" dirty="0">
                <a:ln>
                  <a:noFill/>
                </a:ln>
                <a:solidFill>
                  <a:srgbClr val="1F497D"/>
                </a:solidFill>
                <a:effectLst/>
                <a:latin typeface="Calibri" panose="020F0502020204030204" pitchFamily="34" charset="0"/>
              </a:rPr>
              <a:t> +</a:t>
            </a:r>
            <a:endParaRPr kumimoji="0" lang="ro-RO" altLang="ro-RO" sz="2800" b="1" i="0" u="none" strike="noStrike" cap="none" normalizeH="0" baseline="0" dirty="0">
              <a:ln>
                <a:noFill/>
              </a:ln>
              <a:solidFill>
                <a:srgbClr val="1F497D"/>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ro-RO" sz="1400" b="1" i="0" u="none" strike="noStrike" cap="none" normalizeH="0" baseline="0" dirty="0">
              <a:ln>
                <a:noFill/>
              </a:ln>
              <a:solidFill>
                <a:srgbClr val="00B05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MD" altLang="ro-RO" sz="2200" b="1" i="0" u="none" strike="noStrike" cap="none" normalizeH="0" baseline="0" dirty="0">
                <a:ln>
                  <a:noFill/>
                </a:ln>
                <a:solidFill>
                  <a:srgbClr val="009041"/>
                </a:solidFill>
                <a:effectLst/>
                <a:latin typeface="Calibri" panose="020F0502020204030204" pitchFamily="34" charset="0"/>
              </a:rPr>
              <a:t>Fundația Moldcell		                   AO „ASPIRE”</a:t>
            </a:r>
          </a:p>
          <a:p>
            <a:pPr marL="0" marR="0" lvl="0" indent="0" algn="l" defTabSz="914400" rtl="0" eaLnBrk="0" fontAlgn="base" latinLnBrk="0" hangingPunct="0">
              <a:lnSpc>
                <a:spcPct val="100000"/>
              </a:lnSpc>
              <a:spcBef>
                <a:spcPct val="0"/>
              </a:spcBef>
              <a:spcAft>
                <a:spcPct val="0"/>
              </a:spcAft>
              <a:buClrTx/>
              <a:buSzTx/>
              <a:buFontTx/>
              <a:buNone/>
              <a:tabLst/>
            </a:pPr>
            <a:r>
              <a:rPr kumimoji="0" lang="ro-MD" altLang="ro-RO" sz="2200" b="1" i="0" u="none" strike="noStrike" cap="none" normalizeH="0" baseline="0" dirty="0">
                <a:ln>
                  <a:noFill/>
                </a:ln>
                <a:solidFill>
                  <a:srgbClr val="009041"/>
                </a:solidFill>
                <a:effectLst/>
                <a:latin typeface="Calibri" panose="020F0502020204030204" pitchFamily="34" charset="0"/>
              </a:rPr>
              <a:t>Ambasada Franței în Moldova                        AO „Indigo”                                        </a:t>
            </a:r>
          </a:p>
          <a:p>
            <a:pPr marL="0" marR="0" lvl="0" indent="0" algn="l" defTabSz="914400" rtl="0" eaLnBrk="0" fontAlgn="base" latinLnBrk="0" hangingPunct="0">
              <a:lnSpc>
                <a:spcPct val="100000"/>
              </a:lnSpc>
              <a:spcBef>
                <a:spcPct val="0"/>
              </a:spcBef>
              <a:spcAft>
                <a:spcPct val="0"/>
              </a:spcAft>
              <a:buClrTx/>
              <a:buSzTx/>
              <a:buFontTx/>
              <a:buNone/>
              <a:tabLst/>
            </a:pPr>
            <a:r>
              <a:rPr kumimoji="0" lang="ro-MD" altLang="ro-RO" sz="2200" b="1" i="0" u="none" strike="noStrike" cap="none" normalizeH="0" baseline="0" dirty="0">
                <a:ln>
                  <a:noFill/>
                </a:ln>
                <a:solidFill>
                  <a:srgbClr val="009041"/>
                </a:solidFill>
                <a:effectLst/>
                <a:latin typeface="Calibri" panose="020F0502020204030204" pitchFamily="34" charset="0"/>
              </a:rPr>
              <a:t>Alianța Franceză din Moldova                 SRL „NetSistem” </a:t>
            </a:r>
          </a:p>
          <a:p>
            <a:pPr marL="0" marR="0" lvl="0" indent="0" algn="l" defTabSz="914400" rtl="0" eaLnBrk="0" fontAlgn="base" latinLnBrk="0" hangingPunct="0">
              <a:lnSpc>
                <a:spcPct val="100000"/>
              </a:lnSpc>
              <a:spcBef>
                <a:spcPct val="0"/>
              </a:spcBef>
              <a:spcAft>
                <a:spcPct val="0"/>
              </a:spcAft>
              <a:buClrTx/>
              <a:buSzTx/>
              <a:buFontTx/>
              <a:buNone/>
              <a:tabLst/>
            </a:pPr>
            <a:r>
              <a:rPr kumimoji="0" lang="ro-MD" altLang="ro-RO" sz="2200" b="1" i="0" u="none" strike="noStrike" cap="none" normalizeH="0" baseline="0" dirty="0">
                <a:ln>
                  <a:noFill/>
                </a:ln>
                <a:solidFill>
                  <a:srgbClr val="009041"/>
                </a:solidFill>
                <a:effectLst/>
                <a:latin typeface="Calibri" panose="020F0502020204030204" pitchFamily="34" charset="0"/>
              </a:rPr>
              <a:t>Camera de Comerț și Industrie Francez</a:t>
            </a:r>
          </a:p>
          <a:p>
            <a:pPr marL="0" marR="0" lvl="0" indent="0" algn="l" defTabSz="914400" rtl="0" eaLnBrk="0" fontAlgn="base" latinLnBrk="0" hangingPunct="0">
              <a:lnSpc>
                <a:spcPct val="100000"/>
              </a:lnSpc>
              <a:spcBef>
                <a:spcPct val="0"/>
              </a:spcBef>
              <a:spcAft>
                <a:spcPct val="0"/>
              </a:spcAft>
              <a:buClrTx/>
              <a:buSzTx/>
              <a:buFontTx/>
              <a:buNone/>
              <a:tabLst/>
            </a:pPr>
            <a:r>
              <a:rPr kumimoji="0" lang="ro-MD" altLang="ro-RO" sz="2200" b="1" i="0" u="none" strike="noStrike" cap="none" normalizeH="0" baseline="0" dirty="0">
                <a:ln>
                  <a:noFill/>
                </a:ln>
                <a:solidFill>
                  <a:srgbClr val="009041"/>
                </a:solidFill>
                <a:effectLst/>
                <a:latin typeface="Calibri" panose="020F0502020204030204" pitchFamily="34" charset="0"/>
              </a:rPr>
              <a:t>Asociația Națională pentru Turism Receptor și Intern </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
        <p:nvSpPr>
          <p:cNvPr id="5" name="Text Box 3">
            <a:extLst>
              <a:ext uri="{FF2B5EF4-FFF2-40B4-BE49-F238E27FC236}">
                <a16:creationId xmlns:a16="http://schemas.microsoft.com/office/drawing/2014/main" id="{FD65058C-B490-404F-A168-DA0B4D1DA675}"/>
              </a:ext>
            </a:extLst>
          </p:cNvPr>
          <p:cNvSpPr txBox="1">
            <a:spLocks noChangeArrowheads="1"/>
          </p:cNvSpPr>
          <p:nvPr/>
        </p:nvSpPr>
        <p:spPr bwMode="auto">
          <a:xfrm>
            <a:off x="7956986" y="755658"/>
            <a:ext cx="4013201" cy="2311400"/>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2800" b="1" i="0" u="none" strike="noStrike" cap="none" normalizeH="0" baseline="0" dirty="0">
                <a:ln>
                  <a:noFill/>
                </a:ln>
                <a:solidFill>
                  <a:srgbClr val="215868"/>
                </a:solidFill>
                <a:effectLst/>
                <a:latin typeface="Calibri" panose="020F0502020204030204" pitchFamily="34" charset="0"/>
              </a:rPr>
              <a:t>Beneficiarii  proiectului:</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o-RO" altLang="ro-RO" sz="1000" b="1" i="0" u="none" strike="noStrike" cap="none" normalizeH="0" baseline="0" dirty="0">
              <a:ln>
                <a:noFill/>
              </a:ln>
              <a:solidFill>
                <a:srgbClr val="00B05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2200" b="1" i="0" u="none" strike="noStrike" cap="none" normalizeH="0" baseline="0" dirty="0">
                <a:ln>
                  <a:noFill/>
                </a:ln>
                <a:solidFill>
                  <a:srgbClr val="548DD4"/>
                </a:solidFill>
                <a:effectLst/>
                <a:latin typeface="Calibri" panose="020F0502020204030204" pitchFamily="34" charset="0"/>
              </a:rPr>
              <a:t>Consiliul raional Hâncești</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2200" b="1" i="0" u="none" strike="noStrike" cap="none" normalizeH="0" baseline="0" dirty="0">
                <a:ln>
                  <a:noFill/>
                </a:ln>
                <a:solidFill>
                  <a:srgbClr val="548DD4"/>
                </a:solidFill>
                <a:effectLst/>
                <a:latin typeface="Calibri" panose="020F0502020204030204" pitchFamily="34" charset="0"/>
              </a:rPr>
              <a:t>Consiliul raional Căușeni</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2200" b="1" i="0" u="none" strike="noStrike" cap="none" normalizeH="0" baseline="0" dirty="0">
                <a:ln>
                  <a:noFill/>
                </a:ln>
                <a:solidFill>
                  <a:srgbClr val="548DD4"/>
                </a:solidFill>
                <a:effectLst/>
                <a:latin typeface="Calibri" panose="020F0502020204030204" pitchFamily="34" charset="0"/>
              </a:rPr>
              <a:t>Consiliul raional Dubăsari</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pic>
        <p:nvPicPr>
          <p:cNvPr id="3077" name="Imagine 27" descr="Deschide fotografia">
            <a:extLst>
              <a:ext uri="{FF2B5EF4-FFF2-40B4-BE49-F238E27FC236}">
                <a16:creationId xmlns:a16="http://schemas.microsoft.com/office/drawing/2014/main" id="{B659D0E5-CF84-4AAE-AA1A-15E6CB66D3F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489722" y="4043812"/>
            <a:ext cx="1143234" cy="893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078" name="Picture 6">
            <a:extLst>
              <a:ext uri="{FF2B5EF4-FFF2-40B4-BE49-F238E27FC236}">
                <a16:creationId xmlns:a16="http://schemas.microsoft.com/office/drawing/2014/main" id="{7CA6F0EB-8DEC-47B2-8DB5-93E3E47474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6872" y="4271958"/>
            <a:ext cx="1684338" cy="492125"/>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081" name="Picture 9">
            <a:extLst>
              <a:ext uri="{FF2B5EF4-FFF2-40B4-BE49-F238E27FC236}">
                <a16:creationId xmlns:a16="http://schemas.microsoft.com/office/drawing/2014/main" id="{B5B89FCE-1208-49F6-BA03-B26F204837C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2774" y="4092917"/>
            <a:ext cx="1441451" cy="657225"/>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6" name="CasetăText 15">
            <a:extLst>
              <a:ext uri="{FF2B5EF4-FFF2-40B4-BE49-F238E27FC236}">
                <a16:creationId xmlns:a16="http://schemas.microsoft.com/office/drawing/2014/main" id="{4B3D2884-FCB3-4BF0-94AD-08FC331BA25A}"/>
              </a:ext>
            </a:extLst>
          </p:cNvPr>
          <p:cNvSpPr txBox="1"/>
          <p:nvPr/>
        </p:nvSpPr>
        <p:spPr>
          <a:xfrm>
            <a:off x="1808480" y="5057211"/>
            <a:ext cx="9479280" cy="984885"/>
          </a:xfrm>
          <a:prstGeom prst="rect">
            <a:avLst/>
          </a:prstGeom>
          <a:noFill/>
        </p:spPr>
        <p:txBody>
          <a:bodyPr wrap="square">
            <a:spAutoFit/>
          </a:bodyPr>
          <a:lstStyle/>
          <a:p>
            <a:pPr algn="ctr"/>
            <a:r>
              <a:rPr lang="ro-MD" sz="1800" b="1" i="1" dirty="0" smtClean="0">
                <a:effectLst/>
                <a:latin typeface="Times New Roman" panose="02020603050405020304" pitchFamily="18" charset="0"/>
                <a:ea typeface="Calibri" panose="020F0502020204030204" pitchFamily="34" charset="0"/>
              </a:rPr>
              <a:t>Proiectul GoYouth+ este implementat de  Asociația Henri Capitant </a:t>
            </a:r>
            <a:r>
              <a:rPr lang="ro-RO" sz="1800" b="1" i="1" dirty="0" smtClean="0">
                <a:effectLst/>
                <a:latin typeface="Times New Roman" panose="02020603050405020304" pitchFamily="18" charset="0"/>
                <a:ea typeface="Calibri" panose="020F0502020204030204" pitchFamily="34" charset="0"/>
              </a:rPr>
              <a:t>de </a:t>
            </a:r>
            <a:r>
              <a:rPr lang="ro-RO" sz="1800" b="1" i="1" dirty="0">
                <a:effectLst/>
                <a:latin typeface="Times New Roman" panose="02020603050405020304" pitchFamily="18" charset="0"/>
                <a:ea typeface="Calibri" panose="020F0502020204030204" pitchFamily="34" charset="0"/>
              </a:rPr>
              <a:t>Cultură Juridică /AHCCJ </a:t>
            </a:r>
            <a:r>
              <a:rPr lang="ro-MD" sz="2000" b="1" i="1" dirty="0">
                <a:effectLst/>
                <a:latin typeface="Calibri" panose="020F0502020204030204" pitchFamily="34" charset="0"/>
                <a:ea typeface="Calibri" panose="020F0502020204030204" pitchFamily="34" charset="0"/>
                <a:cs typeface="Calibri" panose="020F0502020204030204" pitchFamily="34" charset="0"/>
              </a:rPr>
              <a:t>(Grant nr.979)</a:t>
            </a:r>
            <a:endParaRPr lang="ro-MD" sz="2000" b="1" i="1" dirty="0">
              <a:effectLst/>
              <a:latin typeface="Calibri" panose="020F0502020204030204" pitchFamily="34" charset="0"/>
              <a:ea typeface="DengXian" panose="02010600030101010101" pitchFamily="2" charset="-122"/>
              <a:cs typeface="Calibri" panose="020F0502020204030204" pitchFamily="34" charset="0"/>
            </a:endParaRPr>
          </a:p>
          <a:p>
            <a:pPr algn="ctr"/>
            <a:endParaRPr lang="ro-RO" sz="2000" dirty="0">
              <a:effectLst/>
              <a:latin typeface="Times New Roman" panose="02020603050405020304" pitchFamily="18" charset="0"/>
              <a:ea typeface="Calibri" panose="020F0502020204030204" pitchFamily="34" charset="0"/>
            </a:endParaRPr>
          </a:p>
        </p:txBody>
      </p:sp>
      <p:pic>
        <p:nvPicPr>
          <p:cNvPr id="3" name="Рисунок 2">
            <a:extLst>
              <a:ext uri="{FF2B5EF4-FFF2-40B4-BE49-F238E27FC236}">
                <a16:creationId xmlns:a16="http://schemas.microsoft.com/office/drawing/2014/main" id="{3FC1EC22-9EFE-4D5D-86F9-C8679FE1199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74294" y="5691727"/>
            <a:ext cx="1777778" cy="520635"/>
          </a:xfrm>
          <a:prstGeom prst="rect">
            <a:avLst/>
          </a:prstGeom>
        </p:spPr>
      </p:pic>
      <p:pic>
        <p:nvPicPr>
          <p:cNvPr id="2050" name="Picture 2" descr="Acasă - Alianța Franceză din Moldova">
            <a:extLst>
              <a:ext uri="{FF2B5EF4-FFF2-40B4-BE49-F238E27FC236}">
                <a16:creationId xmlns:a16="http://schemas.microsoft.com/office/drawing/2014/main" id="{19E934B1-B9DA-4D09-8628-5C3BA8E99EA5}"/>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2579462" y="3947550"/>
            <a:ext cx="1062452" cy="94631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a:extLst>
              <a:ext uri="{FF2B5EF4-FFF2-40B4-BE49-F238E27FC236}">
                <a16:creationId xmlns:a16="http://schemas.microsoft.com/office/drawing/2014/main" id="{C59BB3A4-0208-40A7-BE02-72D74680255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63079" y="4122791"/>
            <a:ext cx="1467825" cy="771073"/>
          </a:xfrm>
          <a:prstGeom prst="rect">
            <a:avLst/>
          </a:prstGeom>
        </p:spPr>
      </p:pic>
      <p:pic>
        <p:nvPicPr>
          <p:cNvPr id="10" name="Рисунок 9">
            <a:extLst>
              <a:ext uri="{FF2B5EF4-FFF2-40B4-BE49-F238E27FC236}">
                <a16:creationId xmlns:a16="http://schemas.microsoft.com/office/drawing/2014/main" id="{CD02F96A-E297-4FBB-9D6B-F8E9A5A1EEC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63079" y="3212835"/>
            <a:ext cx="2089746" cy="746905"/>
          </a:xfrm>
          <a:prstGeom prst="rect">
            <a:avLst/>
          </a:prstGeom>
        </p:spPr>
      </p:pic>
      <p:pic>
        <p:nvPicPr>
          <p:cNvPr id="12" name="Рисунок 11">
            <a:extLst>
              <a:ext uri="{FF2B5EF4-FFF2-40B4-BE49-F238E27FC236}">
                <a16:creationId xmlns:a16="http://schemas.microsoft.com/office/drawing/2014/main" id="{4B2FF667-0ADE-41FF-8B10-C0D310EDF98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120567" y="4295444"/>
            <a:ext cx="1383921" cy="496583"/>
          </a:xfrm>
          <a:prstGeom prst="rect">
            <a:avLst/>
          </a:prstGeom>
        </p:spPr>
      </p:pic>
      <p:pic>
        <p:nvPicPr>
          <p:cNvPr id="14" name="Рисунок 13">
            <a:extLst>
              <a:ext uri="{FF2B5EF4-FFF2-40B4-BE49-F238E27FC236}">
                <a16:creationId xmlns:a16="http://schemas.microsoft.com/office/drawing/2014/main" id="{0F032A62-2596-408C-A37B-D8CAC059DD1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90530" y="4000195"/>
            <a:ext cx="948715" cy="937285"/>
          </a:xfrm>
          <a:prstGeom prst="rect">
            <a:avLst/>
          </a:prstGeom>
        </p:spPr>
      </p:pic>
      <p:pic>
        <p:nvPicPr>
          <p:cNvPr id="15" name="Рисунок 14">
            <a:extLst>
              <a:ext uri="{FF2B5EF4-FFF2-40B4-BE49-F238E27FC236}">
                <a16:creationId xmlns:a16="http://schemas.microsoft.com/office/drawing/2014/main" id="{855AF741-C5FA-4216-8C26-A1ED39D32CA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146937" y="5584035"/>
            <a:ext cx="2141540" cy="614177"/>
          </a:xfrm>
          <a:prstGeom prst="rect">
            <a:avLst/>
          </a:prstGeom>
        </p:spPr>
      </p:pic>
      <p:pic>
        <p:nvPicPr>
          <p:cNvPr id="17" name="Imagine 16">
            <a:extLst>
              <a:ext uri="{FF2B5EF4-FFF2-40B4-BE49-F238E27FC236}">
                <a16:creationId xmlns:a16="http://schemas.microsoft.com/office/drawing/2014/main" id="{C1813E51-B753-41AF-A80E-715FC298B2B6}"/>
              </a:ext>
            </a:extLst>
          </p:cNvPr>
          <p:cNvPicPr>
            <a:picLocks noChangeAspect="1"/>
          </p:cNvPicPr>
          <p:nvPr/>
        </p:nvPicPr>
        <p:blipFill>
          <a:blip r:embed="rId13"/>
          <a:stretch>
            <a:fillRect/>
          </a:stretch>
        </p:blipFill>
        <p:spPr>
          <a:xfrm>
            <a:off x="3342639" y="0"/>
            <a:ext cx="6764375" cy="800123"/>
          </a:xfrm>
          <a:prstGeom prst="rect">
            <a:avLst/>
          </a:prstGeom>
        </p:spPr>
      </p:pic>
    </p:spTree>
    <p:extLst>
      <p:ext uri="{BB962C8B-B14F-4D97-AF65-F5344CB8AC3E}">
        <p14:creationId xmlns:p14="http://schemas.microsoft.com/office/powerpoint/2010/main" val="108806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37C79AA-C57E-4CB4-BC12-B13DD6505AFD}"/>
              </a:ext>
            </a:extLst>
          </p:cNvPr>
          <p:cNvSpPr>
            <a:spLocks noGrp="1"/>
          </p:cNvSpPr>
          <p:nvPr>
            <p:ph type="title"/>
          </p:nvPr>
        </p:nvSpPr>
        <p:spPr/>
        <p:txBody>
          <a:bodyPr/>
          <a:lstStyle/>
          <a:p>
            <a:pPr algn="ctr"/>
            <a:r>
              <a:rPr lang="ro-RO" b="1" dirty="0" err="1"/>
              <a:t>Biobliografia</a:t>
            </a:r>
            <a:r>
              <a:rPr lang="ro-RO" b="1" dirty="0"/>
              <a:t> recomandată</a:t>
            </a:r>
          </a:p>
        </p:txBody>
      </p:sp>
      <p:sp>
        <p:nvSpPr>
          <p:cNvPr id="3" name="Substituent conținut 2">
            <a:extLst>
              <a:ext uri="{FF2B5EF4-FFF2-40B4-BE49-F238E27FC236}">
                <a16:creationId xmlns:a16="http://schemas.microsoft.com/office/drawing/2014/main" id="{FBD8FB7D-B59D-45D8-AAA9-8DC25333EFF2}"/>
              </a:ext>
            </a:extLst>
          </p:cNvPr>
          <p:cNvSpPr>
            <a:spLocks noGrp="1"/>
          </p:cNvSpPr>
          <p:nvPr>
            <p:ph idx="1"/>
          </p:nvPr>
        </p:nvSpPr>
        <p:spPr>
          <a:xfrm>
            <a:off x="2346960" y="1503680"/>
            <a:ext cx="9702800" cy="5029200"/>
          </a:xfrm>
        </p:spPr>
        <p:txBody>
          <a:bodyPr>
            <a:normAutofit fontScale="92500" lnSpcReduction="10000"/>
          </a:bodyPr>
          <a:lstStyle/>
          <a:p>
            <a:pPr eaLnBrk="1" hangingPunct="1">
              <a:lnSpc>
                <a:spcPct val="90000"/>
              </a:lnSpc>
            </a:pPr>
            <a:r>
              <a:rPr lang="fr-FR" sz="1800" dirty="0" err="1">
                <a:latin typeface="Times New Roman" panose="02020603050405020304" pitchFamily="18" charset="0"/>
                <a:cs typeface="Times New Roman" panose="02020603050405020304" pitchFamily="18" charset="0"/>
              </a:rPr>
              <a:t>Constituţia</a:t>
            </a:r>
            <a:r>
              <a:rPr lang="ro-RO" sz="1800" dirty="0">
                <a:latin typeface="Times New Roman" panose="02020603050405020304" pitchFamily="18" charset="0"/>
                <a:cs typeface="Times New Roman" panose="02020603050405020304" pitchFamily="18" charset="0"/>
              </a:rPr>
              <a:t> Republicii Moldova</a:t>
            </a:r>
            <a:r>
              <a:rPr lang="fr-FR" sz="1800" dirty="0">
                <a:latin typeface="Times New Roman" panose="02020603050405020304" pitchFamily="18" charset="0"/>
                <a:cs typeface="Times New Roman" panose="02020603050405020304" pitchFamily="18" charset="0"/>
              </a:rPr>
              <a:t>; </a:t>
            </a:r>
            <a:r>
              <a:rPr lang="fr-FR" sz="1800" dirty="0">
                <a:solidFill>
                  <a:schemeClr val="accent5">
                    <a:lumMod val="75000"/>
                  </a:schemeClr>
                </a:solidFill>
                <a:latin typeface="Times New Roman" panose="02020603050405020304" pitchFamily="18" charset="0"/>
                <a:cs typeface="Times New Roman" panose="02020603050405020304" pitchFamily="18" charset="0"/>
                <a:hlinkClick r:id="rId2"/>
              </a:rPr>
              <a:t>https://www.legis.md/cautare/getResults?doc_id=111918&amp;lang=ro</a:t>
            </a:r>
            <a:endParaRPr lang="ro-RO" sz="1800" dirty="0">
              <a:solidFill>
                <a:schemeClr val="accent5">
                  <a:lumMod val="75000"/>
                </a:schemeClr>
              </a:solidFill>
              <a:latin typeface="Times New Roman" panose="02020603050405020304" pitchFamily="18" charset="0"/>
              <a:cs typeface="Times New Roman" panose="02020603050405020304" pitchFamily="18" charset="0"/>
            </a:endParaRPr>
          </a:p>
          <a:p>
            <a:pPr>
              <a:lnSpc>
                <a:spcPct val="90000"/>
              </a:lnSpc>
            </a:pPr>
            <a:r>
              <a:rPr lang="ro-RO" altLang="ru-RU" sz="1800" dirty="0">
                <a:latin typeface="Times New Roman" panose="02020603050405020304" pitchFamily="18" charset="0"/>
                <a:cs typeface="Times New Roman" panose="02020603050405020304" pitchFamily="18" charset="0"/>
              </a:rPr>
              <a:t>Codul fiscal;</a:t>
            </a:r>
            <a:r>
              <a:rPr lang="ro-RO" sz="1800" dirty="0">
                <a:solidFill>
                  <a:schemeClr val="accent5">
                    <a:lumMod val="75000"/>
                  </a:schemeClr>
                </a:solidFill>
                <a:latin typeface="Times New Roman" panose="02020603050405020304" pitchFamily="18" charset="0"/>
                <a:cs typeface="Times New Roman" panose="02020603050405020304" pitchFamily="18" charset="0"/>
              </a:rPr>
              <a:t>  </a:t>
            </a:r>
            <a:r>
              <a:rPr lang="fr-FR" sz="1800" dirty="0">
                <a:solidFill>
                  <a:schemeClr val="accent5">
                    <a:lumMod val="75000"/>
                  </a:schemeClr>
                </a:solidFill>
                <a:latin typeface="Times New Roman" panose="02020603050405020304" pitchFamily="18" charset="0"/>
                <a:cs typeface="Times New Roman" panose="02020603050405020304" pitchFamily="18" charset="0"/>
              </a:rPr>
              <a:t>https://www.legis.md/cautare/getResults?doc_id=79111&amp;lang=ro</a:t>
            </a:r>
          </a:p>
          <a:p>
            <a:pPr>
              <a:lnSpc>
                <a:spcPct val="80000"/>
              </a:lnSpc>
            </a:pPr>
            <a:r>
              <a:rPr lang="fr-FR" altLang="ru-RU" sz="1800" dirty="0" err="1">
                <a:latin typeface="Times New Roman" panose="02020603050405020304" pitchFamily="18" charset="0"/>
                <a:cs typeface="Times New Roman" panose="02020603050405020304" pitchFamily="18" charset="0"/>
              </a:rPr>
              <a:t>Legea</a:t>
            </a:r>
            <a:r>
              <a:rPr lang="fr-FR" altLang="ru-RU" sz="1800" dirty="0">
                <a:latin typeface="Times New Roman" panose="02020603050405020304" pitchFamily="18" charset="0"/>
                <a:cs typeface="Times New Roman" panose="02020603050405020304" pitchFamily="18" charset="0"/>
              </a:rPr>
              <a:t> nr.845/1992 </a:t>
            </a:r>
            <a:r>
              <a:rPr lang="fr-FR" altLang="ru-RU" sz="1800" dirty="0" err="1">
                <a:latin typeface="Times New Roman" panose="02020603050405020304" pitchFamily="18" charset="0"/>
                <a:cs typeface="Times New Roman" panose="02020603050405020304" pitchFamily="18" charset="0"/>
              </a:rPr>
              <a:t>cu</a:t>
            </a:r>
            <a:r>
              <a:rPr lang="fr-FR" altLang="ru-RU" sz="1800" dirty="0">
                <a:latin typeface="Times New Roman" panose="02020603050405020304" pitchFamily="18" charset="0"/>
                <a:cs typeface="Times New Roman" panose="02020603050405020304" pitchFamily="18" charset="0"/>
              </a:rPr>
              <a:t> </a:t>
            </a:r>
            <a:r>
              <a:rPr lang="fr-FR" altLang="ru-RU" sz="1800" dirty="0" err="1">
                <a:latin typeface="Times New Roman" panose="02020603050405020304" pitchFamily="18" charset="0"/>
                <a:cs typeface="Times New Roman" panose="02020603050405020304" pitchFamily="18" charset="0"/>
              </a:rPr>
              <a:t>privire</a:t>
            </a:r>
            <a:r>
              <a:rPr lang="fr-FR" altLang="ru-RU" sz="1800" dirty="0">
                <a:latin typeface="Times New Roman" panose="02020603050405020304" pitchFamily="18" charset="0"/>
                <a:cs typeface="Times New Roman" panose="02020603050405020304" pitchFamily="18" charset="0"/>
              </a:rPr>
              <a:t> la </a:t>
            </a:r>
            <a:r>
              <a:rPr lang="fr-FR" altLang="ru-RU" sz="1800" dirty="0" err="1">
                <a:latin typeface="Times New Roman" panose="02020603050405020304" pitchFamily="18" charset="0"/>
                <a:cs typeface="Times New Roman" panose="02020603050405020304" pitchFamily="18" charset="0"/>
              </a:rPr>
              <a:t>antreprenoriat</a:t>
            </a:r>
            <a:r>
              <a:rPr lang="fr-FR" altLang="ru-RU" sz="1800" dirty="0">
                <a:latin typeface="Times New Roman" panose="02020603050405020304" pitchFamily="18" charset="0"/>
                <a:cs typeface="Times New Roman" panose="02020603050405020304" pitchFamily="18" charset="0"/>
              </a:rPr>
              <a:t> </a:t>
            </a:r>
            <a:r>
              <a:rPr lang="fr-FR" altLang="ru-RU" sz="1800" dirty="0" err="1">
                <a:latin typeface="Times New Roman" panose="02020603050405020304" pitchFamily="18" charset="0"/>
                <a:cs typeface="Times New Roman" panose="02020603050405020304" pitchFamily="18" charset="0"/>
              </a:rPr>
              <a:t>şi</a:t>
            </a:r>
            <a:r>
              <a:rPr lang="fr-FR" altLang="ru-RU" sz="1800" dirty="0">
                <a:latin typeface="Times New Roman" panose="02020603050405020304" pitchFamily="18" charset="0"/>
                <a:cs typeface="Times New Roman" panose="02020603050405020304" pitchFamily="18" charset="0"/>
              </a:rPr>
              <a:t> </a:t>
            </a:r>
            <a:r>
              <a:rPr lang="fr-FR" altLang="ru-RU" sz="1800" dirty="0" err="1">
                <a:latin typeface="Times New Roman" panose="02020603050405020304" pitchFamily="18" charset="0"/>
                <a:cs typeface="Times New Roman" panose="02020603050405020304" pitchFamily="18" charset="0"/>
              </a:rPr>
              <a:t>întreprinderi</a:t>
            </a:r>
            <a:r>
              <a:rPr lang="fr-FR" altLang="ru-RU" sz="1800" dirty="0">
                <a:latin typeface="Times New Roman" panose="02020603050405020304" pitchFamily="18" charset="0"/>
                <a:cs typeface="Times New Roman" panose="02020603050405020304" pitchFamily="18" charset="0"/>
              </a:rPr>
              <a:t>; </a:t>
            </a:r>
            <a:endParaRPr lang="ro-RO" altLang="ru-RU" sz="1800" dirty="0">
              <a:latin typeface="Times New Roman" panose="02020603050405020304" pitchFamily="18" charset="0"/>
              <a:cs typeface="Times New Roman" panose="02020603050405020304" pitchFamily="18" charset="0"/>
            </a:endParaRPr>
          </a:p>
          <a:p>
            <a:pPr marL="0" indent="0">
              <a:lnSpc>
                <a:spcPct val="80000"/>
              </a:lnSpc>
              <a:buNone/>
            </a:pPr>
            <a:r>
              <a:rPr lang="ro-RO" altLang="ru-RU" sz="1800" dirty="0">
                <a:latin typeface="Times New Roman" panose="02020603050405020304" pitchFamily="18" charset="0"/>
                <a:cs typeface="Times New Roman" panose="02020603050405020304" pitchFamily="18" charset="0"/>
              </a:rPr>
              <a:t>      </a:t>
            </a:r>
            <a:r>
              <a:rPr lang="ro-RO" altLang="ru-RU" sz="1800" dirty="0">
                <a:solidFill>
                  <a:schemeClr val="accent5">
                    <a:lumMod val="75000"/>
                  </a:schemeClr>
                </a:solidFill>
                <a:latin typeface="Times New Roman" panose="02020603050405020304" pitchFamily="18" charset="0"/>
                <a:cs typeface="Times New Roman" panose="02020603050405020304" pitchFamily="18" charset="0"/>
              </a:rPr>
              <a:t>https://www.legis.md/cautare/getResults?doc_id=17094&amp;lang=ro</a:t>
            </a:r>
          </a:p>
          <a:p>
            <a:pPr>
              <a:lnSpc>
                <a:spcPct val="80000"/>
              </a:lnSpc>
            </a:pPr>
            <a:r>
              <a:rPr lang="ro-RO" altLang="ru-RU" sz="1800" dirty="0">
                <a:latin typeface="Times New Roman" panose="02020603050405020304" pitchFamily="18" charset="0"/>
                <a:cs typeface="Times New Roman" panose="02020603050405020304" pitchFamily="18" charset="0"/>
              </a:rPr>
              <a:t>Legea nr.235/2006 cu privire la principiile de bază de reglementare a </a:t>
            </a:r>
            <a:r>
              <a:rPr lang="ro-RO" altLang="ru-RU" sz="1800" dirty="0" err="1">
                <a:latin typeface="Times New Roman" panose="02020603050405020304" pitchFamily="18" charset="0"/>
                <a:cs typeface="Times New Roman" panose="02020603050405020304" pitchFamily="18" charset="0"/>
              </a:rPr>
              <a:t>activităţii</a:t>
            </a:r>
            <a:r>
              <a:rPr lang="ro-RO" altLang="ru-RU" sz="1800" dirty="0">
                <a:latin typeface="Times New Roman" panose="02020603050405020304" pitchFamily="18" charset="0"/>
                <a:cs typeface="Times New Roman" panose="02020603050405020304" pitchFamily="18" charset="0"/>
              </a:rPr>
              <a:t> de întreprinzător;</a:t>
            </a:r>
          </a:p>
          <a:p>
            <a:pPr marL="0" indent="0">
              <a:lnSpc>
                <a:spcPct val="80000"/>
              </a:lnSpc>
              <a:buNone/>
            </a:pPr>
            <a:r>
              <a:rPr lang="ro-RO" altLang="ru-RU" sz="1800" dirty="0">
                <a:solidFill>
                  <a:schemeClr val="accent5">
                    <a:lumMod val="75000"/>
                  </a:schemeClr>
                </a:solidFill>
                <a:latin typeface="Times New Roman" panose="02020603050405020304" pitchFamily="18" charset="0"/>
                <a:cs typeface="Times New Roman" panose="02020603050405020304" pitchFamily="18" charset="0"/>
              </a:rPr>
              <a:t>       https://www.legis.md/cautare/getResults?doc_id=107358&amp;lang=ro</a:t>
            </a:r>
          </a:p>
          <a:p>
            <a:pPr>
              <a:lnSpc>
                <a:spcPct val="80000"/>
              </a:lnSpc>
            </a:pPr>
            <a:r>
              <a:rPr lang="ro-RO" altLang="ru-RU" sz="1800" dirty="0">
                <a:latin typeface="Times New Roman" panose="02020603050405020304" pitchFamily="18" charset="0"/>
                <a:cs typeface="Times New Roman" panose="02020603050405020304" pitchFamily="18" charset="0"/>
              </a:rPr>
              <a:t>Legea nr.160/2011 cu privire la reglementarea prin autorizare a </a:t>
            </a:r>
            <a:r>
              <a:rPr lang="ro-RO" altLang="ru-RU" sz="1800" dirty="0" err="1">
                <a:latin typeface="Times New Roman" panose="02020603050405020304" pitchFamily="18" charset="0"/>
                <a:cs typeface="Times New Roman" panose="02020603050405020304" pitchFamily="18" charset="0"/>
              </a:rPr>
              <a:t>activităţii</a:t>
            </a:r>
            <a:r>
              <a:rPr lang="ro-RO" altLang="ru-RU" sz="1800" dirty="0">
                <a:latin typeface="Times New Roman" panose="02020603050405020304" pitchFamily="18" charset="0"/>
                <a:cs typeface="Times New Roman" panose="02020603050405020304" pitchFamily="18" charset="0"/>
              </a:rPr>
              <a:t> de întreprinzător;</a:t>
            </a:r>
          </a:p>
          <a:p>
            <a:pPr marL="0" indent="0" eaLnBrk="1" hangingPunct="1">
              <a:lnSpc>
                <a:spcPct val="80000"/>
              </a:lnSpc>
              <a:buNone/>
            </a:pPr>
            <a:r>
              <a:rPr lang="ro-RO" altLang="ru-RU" sz="1800" dirty="0">
                <a:solidFill>
                  <a:schemeClr val="accent5">
                    <a:lumMod val="75000"/>
                  </a:schemeClr>
                </a:solidFill>
                <a:latin typeface="Times New Roman" panose="02020603050405020304" pitchFamily="18" charset="0"/>
                <a:cs typeface="Times New Roman" panose="02020603050405020304" pitchFamily="18" charset="0"/>
              </a:rPr>
              <a:t>       https://www.legis.md/cautare/getResults?doc_id=117045&amp;lang=ru</a:t>
            </a:r>
          </a:p>
          <a:p>
            <a:pPr>
              <a:lnSpc>
                <a:spcPct val="80000"/>
              </a:lnSpc>
            </a:pPr>
            <a:r>
              <a:rPr lang="ro-RO" altLang="ru-RU" sz="1800" dirty="0">
                <a:latin typeface="Times New Roman" panose="02020603050405020304" pitchFamily="18" charset="0"/>
                <a:cs typeface="Times New Roman" panose="02020603050405020304" pitchFamily="18" charset="0"/>
              </a:rPr>
              <a:t>Legea contabilității și rapoartelor financiare nr.287/2017;</a:t>
            </a:r>
          </a:p>
          <a:p>
            <a:pPr marL="0" indent="0" eaLnBrk="1" hangingPunct="1">
              <a:lnSpc>
                <a:spcPct val="80000"/>
              </a:lnSpc>
              <a:buNone/>
            </a:pPr>
            <a:r>
              <a:rPr lang="ro-RO" altLang="ru-RU" sz="1800" dirty="0">
                <a:latin typeface="Times New Roman" panose="02020603050405020304" pitchFamily="18" charset="0"/>
                <a:cs typeface="Times New Roman" panose="02020603050405020304" pitchFamily="18" charset="0"/>
              </a:rPr>
              <a:t>       </a:t>
            </a:r>
            <a:r>
              <a:rPr lang="ro-RO" altLang="ru-RU" sz="1800" dirty="0">
                <a:solidFill>
                  <a:schemeClr val="accent5">
                    <a:lumMod val="75000"/>
                  </a:schemeClr>
                </a:solidFill>
                <a:latin typeface="Times New Roman" panose="02020603050405020304" pitchFamily="18" charset="0"/>
                <a:cs typeface="Times New Roman" panose="02020603050405020304" pitchFamily="18" charset="0"/>
              </a:rPr>
              <a:t>https://www.legis.md/cautare/getResults?doc_id=120938&amp;lang=ro</a:t>
            </a:r>
          </a:p>
          <a:p>
            <a:pPr>
              <a:lnSpc>
                <a:spcPct val="80000"/>
              </a:lnSpc>
            </a:pPr>
            <a:r>
              <a:rPr lang="ro-RO" altLang="ru-RU" sz="1800" dirty="0">
                <a:latin typeface="Times New Roman" panose="02020603050405020304" pitchFamily="18" charset="0"/>
                <a:cs typeface="Times New Roman" panose="02020603050405020304" pitchFamily="18" charset="0"/>
              </a:rPr>
              <a:t>Legea </a:t>
            </a:r>
            <a:r>
              <a:rPr lang="ro-RO" altLang="ru-RU" sz="1800" dirty="0" err="1">
                <a:latin typeface="Times New Roman" panose="02020603050405020304" pitchFamily="18" charset="0"/>
                <a:cs typeface="Times New Roman" panose="02020603050405020304" pitchFamily="18" charset="0"/>
              </a:rPr>
              <a:t>concurenţei</a:t>
            </a:r>
            <a:r>
              <a:rPr lang="ro-RO" altLang="ru-RU" sz="1800" dirty="0">
                <a:latin typeface="Times New Roman" panose="02020603050405020304" pitchFamily="18" charset="0"/>
                <a:cs typeface="Times New Roman" panose="02020603050405020304" pitchFamily="18" charset="0"/>
              </a:rPr>
              <a:t> nr. 183/2012;</a:t>
            </a:r>
          </a:p>
          <a:p>
            <a:pPr marL="0" indent="0">
              <a:lnSpc>
                <a:spcPct val="80000"/>
              </a:lnSpc>
              <a:buNone/>
            </a:pPr>
            <a:r>
              <a:rPr lang="ro-RO" altLang="ru-RU" sz="1800" dirty="0">
                <a:latin typeface="Times New Roman" panose="02020603050405020304" pitchFamily="18" charset="0"/>
                <a:cs typeface="Times New Roman" panose="02020603050405020304" pitchFamily="18" charset="0"/>
              </a:rPr>
              <a:t>       </a:t>
            </a:r>
            <a:r>
              <a:rPr lang="ro-RO" altLang="ru-RU" sz="1800" dirty="0">
                <a:solidFill>
                  <a:schemeClr val="accent5">
                    <a:lumMod val="75000"/>
                  </a:schemeClr>
                </a:solidFill>
                <a:latin typeface="Times New Roman" panose="02020603050405020304" pitchFamily="18" charset="0"/>
                <a:cs typeface="Times New Roman" panose="02020603050405020304" pitchFamily="18" charset="0"/>
              </a:rPr>
              <a:t>https://www.legis.md/cautare/getResults?doc_id=121240&amp;lang=ro</a:t>
            </a:r>
          </a:p>
          <a:p>
            <a:pPr>
              <a:lnSpc>
                <a:spcPct val="80000"/>
              </a:lnSpc>
            </a:pPr>
            <a:r>
              <a:rPr lang="ro-RO" altLang="ru-RU" sz="1800" dirty="0">
                <a:latin typeface="Times New Roman" panose="02020603050405020304" pitchFamily="18" charset="0"/>
                <a:cs typeface="Times New Roman" panose="02020603050405020304" pitchFamily="18" charset="0"/>
              </a:rPr>
              <a:t>Legea nr. 1515/1993 privind </a:t>
            </a:r>
            <a:r>
              <a:rPr lang="ro-RO" altLang="ru-RU" sz="1800" dirty="0" err="1">
                <a:latin typeface="Times New Roman" panose="02020603050405020304" pitchFamily="18" charset="0"/>
                <a:cs typeface="Times New Roman" panose="02020603050405020304" pitchFamily="18" charset="0"/>
              </a:rPr>
              <a:t>protecţia</a:t>
            </a:r>
            <a:r>
              <a:rPr lang="ro-RO" altLang="ru-RU" sz="1800" dirty="0">
                <a:latin typeface="Times New Roman" panose="02020603050405020304" pitchFamily="18" charset="0"/>
                <a:cs typeface="Times New Roman" panose="02020603050405020304" pitchFamily="18" charset="0"/>
              </a:rPr>
              <a:t> mediului înconjurător;</a:t>
            </a:r>
          </a:p>
          <a:p>
            <a:pPr marL="0" indent="0" eaLnBrk="1" hangingPunct="1">
              <a:lnSpc>
                <a:spcPct val="80000"/>
              </a:lnSpc>
              <a:buNone/>
            </a:pPr>
            <a:r>
              <a:rPr lang="ro-RO" altLang="ru-RU" sz="1800" dirty="0">
                <a:latin typeface="Times New Roman" panose="02020603050405020304" pitchFamily="18" charset="0"/>
                <a:cs typeface="Times New Roman" panose="02020603050405020304" pitchFamily="18" charset="0"/>
              </a:rPr>
              <a:t>       </a:t>
            </a:r>
            <a:r>
              <a:rPr lang="ro-RO" altLang="ru-RU" sz="1800" dirty="0">
                <a:solidFill>
                  <a:schemeClr val="accent5">
                    <a:lumMod val="75000"/>
                  </a:schemeClr>
                </a:solidFill>
                <a:latin typeface="Times New Roman" panose="02020603050405020304" pitchFamily="18" charset="0"/>
                <a:cs typeface="Times New Roman" panose="02020603050405020304" pitchFamily="18" charset="0"/>
              </a:rPr>
              <a:t>https://www.legis.md/cautare/getResults?doc_id=112032&amp;lang=ro</a:t>
            </a:r>
          </a:p>
          <a:p>
            <a:pPr>
              <a:lnSpc>
                <a:spcPct val="80000"/>
              </a:lnSpc>
            </a:pPr>
            <a:r>
              <a:rPr lang="ro-RO" altLang="ru-RU" sz="1800" dirty="0">
                <a:latin typeface="Times New Roman" panose="02020603050405020304" pitchFamily="18" charset="0"/>
                <a:cs typeface="Times New Roman" panose="02020603050405020304" pitchFamily="18" charset="0"/>
              </a:rPr>
              <a:t>Legea nr. 105/2003 privind </a:t>
            </a:r>
            <a:r>
              <a:rPr lang="ro-RO" altLang="ru-RU" sz="1800" dirty="0" err="1">
                <a:latin typeface="Times New Roman" panose="02020603050405020304" pitchFamily="18" charset="0"/>
                <a:cs typeface="Times New Roman" panose="02020603050405020304" pitchFamily="18" charset="0"/>
              </a:rPr>
              <a:t>protecţia</a:t>
            </a:r>
            <a:r>
              <a:rPr lang="ro-RO" altLang="ru-RU" sz="1800" dirty="0">
                <a:latin typeface="Times New Roman" panose="02020603050405020304" pitchFamily="18" charset="0"/>
                <a:cs typeface="Times New Roman" panose="02020603050405020304" pitchFamily="18" charset="0"/>
              </a:rPr>
              <a:t> consumatorilor;</a:t>
            </a:r>
          </a:p>
          <a:p>
            <a:pPr marL="0" indent="0" eaLnBrk="1" hangingPunct="1">
              <a:lnSpc>
                <a:spcPct val="80000"/>
              </a:lnSpc>
              <a:buNone/>
            </a:pPr>
            <a:r>
              <a:rPr lang="ro-RO" sz="2000" dirty="0">
                <a:latin typeface="Times New Roman" panose="02020603050405020304" pitchFamily="18" charset="0"/>
                <a:cs typeface="Times New Roman" panose="02020603050405020304" pitchFamily="18" charset="0"/>
              </a:rPr>
              <a:t>      </a:t>
            </a:r>
            <a:r>
              <a:rPr lang="ro-RO" sz="2000" dirty="0">
                <a:solidFill>
                  <a:schemeClr val="accent5">
                    <a:lumMod val="75000"/>
                  </a:schemeClr>
                </a:solidFill>
                <a:latin typeface="Times New Roman" panose="02020603050405020304" pitchFamily="18" charset="0"/>
                <a:cs typeface="Times New Roman" panose="02020603050405020304" pitchFamily="18" charset="0"/>
              </a:rPr>
              <a:t>https://www.legis.md/cautare/getResults?doc_id=110237&amp;lang=ro</a:t>
            </a:r>
            <a:endParaRPr lang="ro-RO" sz="1800" dirty="0">
              <a:solidFill>
                <a:schemeClr val="accent5">
                  <a:lumMod val="75000"/>
                </a:schemeClr>
              </a:solidFill>
              <a:latin typeface="Times New Roman" panose="02020603050405020304" pitchFamily="18" charset="0"/>
              <a:cs typeface="Times New Roman" panose="02020603050405020304" pitchFamily="18" charset="0"/>
            </a:endParaRPr>
          </a:p>
          <a:p>
            <a:endParaRPr lang="ro-RO" dirty="0"/>
          </a:p>
        </p:txBody>
      </p:sp>
      <p:pic>
        <p:nvPicPr>
          <p:cNvPr id="5" name="Рисунок 2">
            <a:extLst>
              <a:ext uri="{FF2B5EF4-FFF2-40B4-BE49-F238E27FC236}">
                <a16:creationId xmlns:a16="http://schemas.microsoft.com/office/drawing/2014/main" id="{A3121ACF-DC12-40CA-A42A-484C3535C7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438" y="2893510"/>
            <a:ext cx="1646877" cy="482300"/>
          </a:xfrm>
          <a:prstGeom prst="rect">
            <a:avLst/>
          </a:prstGeom>
        </p:spPr>
      </p:pic>
      <p:pic>
        <p:nvPicPr>
          <p:cNvPr id="6" name="Рисунок 9">
            <a:extLst>
              <a:ext uri="{FF2B5EF4-FFF2-40B4-BE49-F238E27FC236}">
                <a16:creationId xmlns:a16="http://schemas.microsoft.com/office/drawing/2014/main" id="{8E95237F-D438-4D73-BD82-5443CF1091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6550" y="3712860"/>
            <a:ext cx="1650410" cy="589880"/>
          </a:xfrm>
          <a:prstGeom prst="rect">
            <a:avLst/>
          </a:prstGeom>
        </p:spPr>
      </p:pic>
      <p:pic>
        <p:nvPicPr>
          <p:cNvPr id="7" name="Рисунок 14">
            <a:extLst>
              <a:ext uri="{FF2B5EF4-FFF2-40B4-BE49-F238E27FC236}">
                <a16:creationId xmlns:a16="http://schemas.microsoft.com/office/drawing/2014/main" id="{F2EE6AB5-6A3D-421B-94C3-8A83B67173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7956" y="2110248"/>
            <a:ext cx="1754795" cy="503262"/>
          </a:xfrm>
          <a:prstGeom prst="rect">
            <a:avLst/>
          </a:prstGeom>
        </p:spPr>
      </p:pic>
    </p:spTree>
    <p:extLst>
      <p:ext uri="{BB962C8B-B14F-4D97-AF65-F5344CB8AC3E}">
        <p14:creationId xmlns:p14="http://schemas.microsoft.com/office/powerpoint/2010/main" val="961063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592925" y="613950"/>
            <a:ext cx="8911687" cy="1280890"/>
          </a:xfrm>
        </p:spPr>
        <p:txBody>
          <a:bodyPr>
            <a:normAutofit fontScale="90000"/>
          </a:bodyPr>
          <a:lstStyle/>
          <a:p>
            <a:pPr algn="ctr"/>
            <a:r>
              <a:rPr lang="ro-RO" b="1" dirty="0"/>
              <a:t/>
            </a:r>
            <a:br>
              <a:rPr lang="ro-RO" b="1" dirty="0"/>
            </a:br>
            <a:r>
              <a:rPr lang="ro-RO" b="1" dirty="0"/>
              <a:t>Evaluare inițială a cunoștințelor în domeniul </a:t>
            </a:r>
            <a:r>
              <a:rPr lang="ro-RO" b="1" dirty="0" err="1"/>
              <a:t>Antreprenoriatului</a:t>
            </a:r>
            <a:r>
              <a:rPr lang="ro-RO" b="1" dirty="0"/>
              <a:t> social</a:t>
            </a:r>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p:txBody>
          <a:bodyPr>
            <a:normAutofit fontScale="92500"/>
          </a:bodyPr>
          <a:lstStyle/>
          <a:p>
            <a:pPr marL="0" marR="0" indent="0" algn="l">
              <a:lnSpc>
                <a:spcPct val="119000"/>
              </a:lnSpc>
              <a:spcBef>
                <a:spcPts val="0"/>
              </a:spcBef>
              <a:spcAft>
                <a:spcPts val="0"/>
              </a:spcAft>
            </a:pPr>
            <a:r>
              <a:rPr lang="fr-FR" sz="2400" b="1" kern="1400" cap="small" dirty="0">
                <a:ln>
                  <a:noFill/>
                </a:ln>
                <a:solidFill>
                  <a:srgbClr val="C00000"/>
                </a:solidFill>
                <a:effectLst/>
                <a:latin typeface="Times New Roman" panose="02020603050405020304" pitchFamily="18" charset="0"/>
                <a:cs typeface="Times New Roman" panose="02020603050405020304" pitchFamily="18" charset="0"/>
              </a:rPr>
              <a:t>C</a:t>
            </a:r>
            <a:r>
              <a:rPr lang="ro-RO" sz="2400" b="1" kern="1400" cap="small" dirty="0">
                <a:ln>
                  <a:noFill/>
                </a:ln>
                <a:solidFill>
                  <a:srgbClr val="C00000"/>
                </a:solidFill>
                <a:effectLst/>
                <a:latin typeface="Times New Roman" panose="02020603050405020304" pitchFamily="18" charset="0"/>
                <a:cs typeface="Times New Roman" panose="02020603050405020304" pitchFamily="18" charset="0"/>
              </a:rPr>
              <a:t>are sunt actele primare pentru deschiderea unei afaceri</a:t>
            </a:r>
            <a:r>
              <a:rPr lang="fr-FR" sz="2400" b="1" kern="1400" cap="small" dirty="0">
                <a:ln>
                  <a:noFill/>
                </a:ln>
                <a:solidFill>
                  <a:srgbClr val="C00000"/>
                </a:solidFill>
                <a:effectLst/>
                <a:latin typeface="Times New Roman" panose="02020603050405020304" pitchFamily="18" charset="0"/>
                <a:cs typeface="Times New Roman" panose="02020603050405020304" pitchFamily="18" charset="0"/>
              </a:rPr>
              <a:t>?</a:t>
            </a:r>
            <a:endParaRPr lang="ro-RO" sz="2400" b="1" kern="1400" cap="small" dirty="0">
              <a:ln>
                <a:noFill/>
              </a:ln>
              <a:solidFill>
                <a:srgbClr val="C00000"/>
              </a:solidFill>
              <a:effectLst/>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0"/>
              </a:spcAft>
              <a:buNone/>
            </a:pPr>
            <a:endParaRPr lang="ro-RO" sz="2400" b="1" kern="1400" cap="small" dirty="0">
              <a:solidFill>
                <a:srgbClr val="C00000"/>
              </a:solidFill>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0"/>
              </a:spcAft>
            </a:pPr>
            <a:r>
              <a:rPr lang="ro-RO" sz="2400" b="1" kern="1400" cap="small" dirty="0">
                <a:solidFill>
                  <a:srgbClr val="C00000"/>
                </a:solidFill>
                <a:latin typeface="Times New Roman" panose="02020603050405020304" pitchFamily="18" charset="0"/>
                <a:cs typeface="Times New Roman" panose="02020603050405020304" pitchFamily="18" charset="0"/>
              </a:rPr>
              <a:t>Ce domenii de prestări servicii se supun licențierii?</a:t>
            </a:r>
            <a:endParaRPr lang="ro-RO" sz="2400" b="1" kern="1400" cap="small" dirty="0">
              <a:ln>
                <a:noFill/>
              </a:ln>
              <a:solidFill>
                <a:srgbClr val="C00000"/>
              </a:solidFill>
              <a:effectLst/>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0"/>
              </a:spcAft>
              <a:buNone/>
            </a:pPr>
            <a:endParaRPr lang="ro-RO" sz="2400" b="1" kern="1400" cap="small" dirty="0">
              <a:ln>
                <a:noFill/>
              </a:ln>
              <a:solidFill>
                <a:srgbClr val="C00000"/>
              </a:solidFill>
              <a:effectLst/>
              <a:latin typeface="Times New Roman" panose="02020603050405020304" pitchFamily="18" charset="0"/>
              <a:cs typeface="Times New Roman" panose="02020603050405020304" pitchFamily="18" charset="0"/>
            </a:endParaRPr>
          </a:p>
          <a:p>
            <a:pPr marL="0" marR="0" indent="0" algn="l">
              <a:lnSpc>
                <a:spcPct val="115000"/>
              </a:lnSpc>
              <a:spcBef>
                <a:spcPts val="0"/>
              </a:spcBef>
              <a:spcAft>
                <a:spcPts val="0"/>
              </a:spcAft>
            </a:pPr>
            <a:r>
              <a:rPr lang="ro-RO" sz="2400" b="1" kern="1400" cap="small" dirty="0">
                <a:ln>
                  <a:noFill/>
                </a:ln>
                <a:solidFill>
                  <a:srgbClr val="C00000"/>
                </a:solidFill>
                <a:effectLst/>
                <a:latin typeface="Times New Roman" panose="02020603050405020304" pitchFamily="18" charset="0"/>
                <a:cs typeface="Times New Roman" panose="02020603050405020304" pitchFamily="18" charset="0"/>
              </a:rPr>
              <a:t>Care sunt consecințele desfășurării unei activității ilegale de întreprinzător</a:t>
            </a:r>
            <a:r>
              <a:rPr lang="fr-FR" sz="2400" b="1" kern="1400" cap="small" dirty="0">
                <a:ln>
                  <a:noFill/>
                </a:ln>
                <a:solidFill>
                  <a:srgbClr val="C00000"/>
                </a:solidFill>
                <a:effectLst/>
                <a:latin typeface="Times New Roman" panose="02020603050405020304" pitchFamily="18" charset="0"/>
                <a:cs typeface="Times New Roman" panose="02020603050405020304" pitchFamily="18" charset="0"/>
              </a:rPr>
              <a:t>?</a:t>
            </a:r>
            <a:endParaRPr lang="ro-RO" sz="2400" b="1" kern="1400" cap="small" dirty="0">
              <a:ln>
                <a:noFill/>
              </a:ln>
              <a:solidFill>
                <a:srgbClr val="C00000"/>
              </a:solidFill>
              <a:effectLst/>
              <a:latin typeface="Times New Roman" panose="02020603050405020304" pitchFamily="18" charset="0"/>
              <a:cs typeface="Times New Roman" panose="02020603050405020304" pitchFamily="18" charset="0"/>
            </a:endParaRPr>
          </a:p>
          <a:p>
            <a:pPr marL="0" marR="0" indent="0" algn="l">
              <a:lnSpc>
                <a:spcPct val="115000"/>
              </a:lnSpc>
              <a:spcBef>
                <a:spcPts val="0"/>
              </a:spcBef>
              <a:spcAft>
                <a:spcPts val="0"/>
              </a:spcAft>
              <a:buNone/>
            </a:pPr>
            <a:endParaRPr lang="ro-RO" sz="2400" b="1" kern="1400" cap="small" dirty="0">
              <a:ln>
                <a:noFill/>
              </a:ln>
              <a:solidFill>
                <a:srgbClr val="C00000"/>
              </a:solidFill>
              <a:effectLst/>
              <a:latin typeface="Times New Roman" panose="02020603050405020304" pitchFamily="18" charset="0"/>
              <a:cs typeface="Times New Roman" panose="02020603050405020304" pitchFamily="18" charset="0"/>
            </a:endParaRPr>
          </a:p>
          <a:p>
            <a:pPr marL="0" marR="0" indent="0" algn="l">
              <a:lnSpc>
                <a:spcPct val="115000"/>
              </a:lnSpc>
              <a:spcBef>
                <a:spcPts val="0"/>
              </a:spcBef>
              <a:spcAft>
                <a:spcPts val="0"/>
              </a:spcAft>
            </a:pPr>
            <a:r>
              <a:rPr lang="ro-RO" sz="2400" b="1" kern="1400" cap="small" dirty="0">
                <a:ln>
                  <a:noFill/>
                </a:ln>
                <a:solidFill>
                  <a:srgbClr val="C00000"/>
                </a:solidFill>
                <a:effectLst/>
                <a:latin typeface="Times New Roman" panose="02020603050405020304" pitchFamily="18" charset="0"/>
                <a:cs typeface="Times New Roman" panose="02020603050405020304" pitchFamily="18" charset="0"/>
              </a:rPr>
              <a:t>Antreprenorul social poate fi consumator de bunuri și servicii</a:t>
            </a:r>
            <a:r>
              <a:rPr lang="ro-RO" sz="2400" b="1" kern="1400" cap="small" dirty="0">
                <a:solidFill>
                  <a:srgbClr val="C00000"/>
                </a:solidFill>
                <a:latin typeface="Times New Roman" panose="02020603050405020304" pitchFamily="18" charset="0"/>
                <a:cs typeface="Times New Roman" panose="02020603050405020304" pitchFamily="18" charset="0"/>
              </a:rPr>
              <a:t>?</a:t>
            </a:r>
          </a:p>
          <a:p>
            <a:pPr marL="0" marR="0" indent="0" algn="l">
              <a:lnSpc>
                <a:spcPct val="115000"/>
              </a:lnSpc>
              <a:spcBef>
                <a:spcPts val="0"/>
              </a:spcBef>
              <a:spcAft>
                <a:spcPts val="0"/>
              </a:spcAft>
              <a:buNone/>
            </a:pPr>
            <a:endParaRPr lang="ro-RO" sz="2400" b="1" kern="1400" cap="small" dirty="0">
              <a:solidFill>
                <a:srgbClr val="C00000"/>
              </a:solidFill>
              <a:latin typeface="Calibri" panose="020F0502020204030204" pitchFamily="34" charset="0"/>
            </a:endParaRPr>
          </a:p>
          <a:p>
            <a:endParaRPr lang="ro-RO" dirty="0"/>
          </a:p>
        </p:txBody>
      </p:sp>
      <p:pic>
        <p:nvPicPr>
          <p:cNvPr id="4" name="Imagine 3">
            <a:extLst>
              <a:ext uri="{FF2B5EF4-FFF2-40B4-BE49-F238E27FC236}">
                <a16:creationId xmlns:a16="http://schemas.microsoft.com/office/drawing/2014/main" id="{655125A9-53CE-4C26-9D6C-229D703A3650}"/>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14DA36F4-035A-4AF5-BF44-39357EE34B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998" y="2946847"/>
            <a:ext cx="1646877" cy="482300"/>
          </a:xfrm>
          <a:prstGeom prst="rect">
            <a:avLst/>
          </a:prstGeom>
        </p:spPr>
      </p:pic>
      <p:pic>
        <p:nvPicPr>
          <p:cNvPr id="8" name="Рисунок 9">
            <a:extLst>
              <a:ext uri="{FF2B5EF4-FFF2-40B4-BE49-F238E27FC236}">
                <a16:creationId xmlns:a16="http://schemas.microsoft.com/office/drawing/2014/main" id="{5BD738BC-126E-4B9C-84F8-7AF537493B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2134" y="3739132"/>
            <a:ext cx="1650410" cy="589880"/>
          </a:xfrm>
          <a:prstGeom prst="rect">
            <a:avLst/>
          </a:prstGeom>
        </p:spPr>
      </p:pic>
      <p:pic>
        <p:nvPicPr>
          <p:cNvPr id="9" name="Рисунок 14">
            <a:extLst>
              <a:ext uri="{FF2B5EF4-FFF2-40B4-BE49-F238E27FC236}">
                <a16:creationId xmlns:a16="http://schemas.microsoft.com/office/drawing/2014/main" id="{1E007689-EB2F-4E15-A9D5-0D49CA2359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5040" y="2133600"/>
            <a:ext cx="1754795" cy="503262"/>
          </a:xfrm>
          <a:prstGeom prst="rect">
            <a:avLst/>
          </a:prstGeom>
        </p:spPr>
      </p:pic>
    </p:spTree>
    <p:extLst>
      <p:ext uri="{BB962C8B-B14F-4D97-AF65-F5344CB8AC3E}">
        <p14:creationId xmlns:p14="http://schemas.microsoft.com/office/powerpoint/2010/main" val="2912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61920" y="800122"/>
            <a:ext cx="8842692" cy="1104877"/>
          </a:xfrm>
        </p:spPr>
        <p:txBody>
          <a:bodyPr>
            <a:normAutofit fontScale="90000"/>
          </a:bodyPr>
          <a:lstStyle/>
          <a:p>
            <a:pPr algn="ctr"/>
            <a:r>
              <a:rPr lang="ro-RO" sz="3600" b="1" kern="50" dirty="0">
                <a:effectLst/>
                <a:latin typeface="Arial" panose="020B0604020202020204" pitchFamily="34" charset="0"/>
                <a:ea typeface="SimSun" panose="02010600030101010101" pitchFamily="2" charset="-122"/>
              </a:rPr>
              <a:t>1. Intervenția</a:t>
            </a:r>
            <a:r>
              <a:rPr lang="ro-RO" sz="3600" b="1" kern="50" dirty="0">
                <a:effectLst/>
                <a:latin typeface="Arial" panose="020B0604020202020204" pitchFamily="34" charset="0"/>
                <a:ea typeface="Times New Roman" panose="02020603050405020304" pitchFamily="18" charset="0"/>
              </a:rPr>
              <a:t> statului în activitatea </a:t>
            </a:r>
            <a:r>
              <a:rPr lang="ro-RO" sz="3600" b="1" kern="50" dirty="0">
                <a:effectLst/>
                <a:latin typeface="Arial" panose="020B0604020202020204" pitchFamily="34" charset="0"/>
                <a:ea typeface="SimSun" panose="02010600030101010101" pitchFamily="2" charset="-122"/>
              </a:rPr>
              <a:t>antreprenorului social</a:t>
            </a:r>
            <a:r>
              <a:rPr lang="ro-RO" sz="3600" kern="50" dirty="0">
                <a:effectLst/>
                <a:latin typeface="Arial" panose="020B0604020202020204" pitchFamily="34" charset="0"/>
                <a:ea typeface="Times New Roman" panose="02020603050405020304" pitchFamily="18" charset="0"/>
              </a:rPr>
              <a:t/>
            </a:r>
            <a:br>
              <a:rPr lang="ro-RO" sz="3600" kern="50" dirty="0">
                <a:effectLst/>
                <a:latin typeface="Arial" panose="020B0604020202020204" pitchFamily="34" charset="0"/>
                <a:ea typeface="Times New Roman" panose="02020603050405020304" pitchFamily="18" charset="0"/>
              </a:rPr>
            </a:br>
            <a:r>
              <a:rPr lang="ro-RO" dirty="0"/>
              <a:t/>
            </a:r>
            <a:br>
              <a:rPr lang="ro-RO" dirty="0"/>
            </a:br>
            <a:endParaRPr lang="ro-RO"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661920" y="1905000"/>
            <a:ext cx="9306560" cy="4424680"/>
          </a:xfrm>
        </p:spPr>
        <p:txBody>
          <a:bodyPr>
            <a:normAutofit/>
          </a:bodyPr>
          <a:lstStyle/>
          <a:p>
            <a:pPr algn="just">
              <a:spcBef>
                <a:spcPts val="0"/>
              </a:spcBef>
            </a:pPr>
            <a:r>
              <a:rPr lang="ro-RO" dirty="0">
                <a:latin typeface="Times New Roman" panose="02020603050405020304" pitchFamily="18" charset="0"/>
                <a:cs typeface="Times New Roman" panose="02020603050405020304" pitchFamily="18" charset="0"/>
              </a:rPr>
              <a:t>Activitatea de întreprinzător trebuie </a:t>
            </a:r>
            <a:r>
              <a:rPr lang="ro-RO" dirty="0" err="1">
                <a:latin typeface="Times New Roman" panose="02020603050405020304" pitchFamily="18" charset="0"/>
                <a:cs typeface="Times New Roman" panose="02020603050405020304" pitchFamily="18" charset="0"/>
              </a:rPr>
              <a:t>desfăşurată</a:t>
            </a:r>
            <a:r>
              <a:rPr lang="ro-RO" dirty="0">
                <a:latin typeface="Times New Roman" panose="02020603050405020304" pitchFamily="18" charset="0"/>
                <a:cs typeface="Times New Roman" panose="02020603050405020304" pitchFamily="18" charset="0"/>
              </a:rPr>
              <a:t> liber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nestingherit atâta timp cât reprezintă o valoare socială, nu contravine normelor de drept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nu limitează drepturile unor alte persoane.</a:t>
            </a:r>
          </a:p>
          <a:p>
            <a:pPr marL="0" indent="0" algn="just">
              <a:spcBef>
                <a:spcPts val="0"/>
              </a:spcBef>
              <a:buNone/>
            </a:pPr>
            <a:endParaRPr lang="ro-RO" dirty="0">
              <a:latin typeface="Times New Roman" panose="02020603050405020304" pitchFamily="18" charset="0"/>
              <a:cs typeface="Times New Roman" panose="02020603050405020304" pitchFamily="18" charset="0"/>
            </a:endParaRPr>
          </a:p>
          <a:p>
            <a:pPr algn="just">
              <a:spcBef>
                <a:spcPts val="0"/>
              </a:spcBef>
            </a:pPr>
            <a:r>
              <a:rPr lang="ro-RO" dirty="0">
                <a:latin typeface="Times New Roman" panose="02020603050405020304" pitchFamily="18" charset="0"/>
                <a:cs typeface="Times New Roman" panose="02020603050405020304" pitchFamily="18" charset="0"/>
              </a:rPr>
              <a:t>Având nobilul scop de a contribui la binele social, afacerile au dat </a:t>
            </a:r>
            <a:r>
              <a:rPr lang="ro-RO" dirty="0" err="1">
                <a:latin typeface="Times New Roman" panose="02020603050405020304" pitchFamily="18" charset="0"/>
                <a:cs typeface="Times New Roman" panose="02020603050405020304" pitchFamily="18" charset="0"/>
              </a:rPr>
              <a:t>naştere</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unor manifestări păgubitoare, cum ar fi producerea de mărfuri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prestarea de servicii necalitative, chiar periculoase pentru </a:t>
            </a:r>
            <a:r>
              <a:rPr lang="ro-RO" dirty="0" err="1">
                <a:latin typeface="Times New Roman" panose="02020603050405020304" pitchFamily="18" charset="0"/>
                <a:cs typeface="Times New Roman" panose="02020603050405020304" pitchFamily="18" charset="0"/>
              </a:rPr>
              <a:t>viaţa</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sănătatea omului, pentru mediu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pentru bunurile unor alte persoane,</a:t>
            </a:r>
          </a:p>
          <a:p>
            <a:pPr marL="0" indent="0" algn="just">
              <a:spcBef>
                <a:spcPts val="0"/>
              </a:spcBef>
              <a:buNone/>
            </a:pPr>
            <a:endParaRPr lang="ro-RO" dirty="0">
              <a:latin typeface="Times New Roman" panose="02020603050405020304" pitchFamily="18" charset="0"/>
              <a:cs typeface="Times New Roman" panose="02020603050405020304" pitchFamily="18" charset="0"/>
            </a:endParaRPr>
          </a:p>
          <a:p>
            <a:pPr algn="just">
              <a:spcBef>
                <a:spcPts val="0"/>
              </a:spcBef>
            </a:pPr>
            <a:r>
              <a:rPr lang="ro-RO" dirty="0">
                <a:latin typeface="Times New Roman" panose="02020603050405020304" pitchFamily="18" charset="0"/>
                <a:cs typeface="Times New Roman" panose="02020603050405020304" pitchFamily="18" charset="0"/>
              </a:rPr>
              <a:t>Pentru a reduce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chiar a exclude astfel de manifestări, au fost elaborate norme juridice prin care statul organizează înregistrarea obligatorie a întreprinzătorilor, </a:t>
            </a:r>
            <a:r>
              <a:rPr lang="ro-RO" dirty="0" err="1">
                <a:latin typeface="Times New Roman" panose="02020603050405020304" pitchFamily="18" charset="0"/>
                <a:cs typeface="Times New Roman" panose="02020603050405020304" pitchFamily="18" charset="0"/>
              </a:rPr>
              <a:t>stabileşte</a:t>
            </a:r>
            <a:r>
              <a:rPr lang="ro-RO" dirty="0">
                <a:latin typeface="Times New Roman" panose="02020603050405020304" pitchFamily="18" charset="0"/>
                <a:cs typeface="Times New Roman" panose="02020603050405020304" pitchFamily="18" charset="0"/>
              </a:rPr>
              <a:t> reguli de comportament pe </a:t>
            </a:r>
            <a:r>
              <a:rPr lang="ro-RO" dirty="0" err="1">
                <a:latin typeface="Times New Roman" panose="02020603050405020304" pitchFamily="18" charset="0"/>
                <a:cs typeface="Times New Roman" panose="02020603050405020304" pitchFamily="18" charset="0"/>
              </a:rPr>
              <a:t>piaţă</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condiţii</a:t>
            </a:r>
            <a:r>
              <a:rPr lang="ro-RO" dirty="0">
                <a:latin typeface="Times New Roman" panose="02020603050405020304" pitchFamily="18" charset="0"/>
                <a:cs typeface="Times New Roman" panose="02020603050405020304" pitchFamily="18" charset="0"/>
              </a:rPr>
              <a:t> de </a:t>
            </a:r>
            <a:r>
              <a:rPr lang="ro-RO" dirty="0" err="1">
                <a:latin typeface="Times New Roman" panose="02020603050405020304" pitchFamily="18" charset="0"/>
                <a:cs typeface="Times New Roman" panose="02020603050405020304" pitchFamily="18" charset="0"/>
              </a:rPr>
              <a:t>desfăşurare</a:t>
            </a:r>
            <a:r>
              <a:rPr lang="ro-RO" dirty="0">
                <a:latin typeface="Times New Roman" panose="02020603050405020304" pitchFamily="18" charset="0"/>
                <a:cs typeface="Times New Roman" panose="02020603050405020304" pitchFamily="18" charset="0"/>
              </a:rPr>
              <a:t> a unor genuri de activitate, standardele privind calitatea mărfurilor </a:t>
            </a:r>
            <a:r>
              <a:rPr lang="ro-RO" dirty="0" err="1">
                <a:latin typeface="Times New Roman" panose="02020603050405020304" pitchFamily="18" charset="0"/>
                <a:cs typeface="Times New Roman" panose="02020603050405020304" pitchFamily="18" charset="0"/>
              </a:rPr>
              <a:t>şi</a:t>
            </a:r>
            <a:r>
              <a:rPr lang="ro-RO" dirty="0">
                <a:latin typeface="Times New Roman" panose="02020603050405020304" pitchFamily="18" charset="0"/>
                <a:cs typeface="Times New Roman" panose="02020603050405020304" pitchFamily="18" charset="0"/>
              </a:rPr>
              <a:t> serviciilor, alte </a:t>
            </a:r>
            <a:r>
              <a:rPr lang="ro-RO" dirty="0" err="1">
                <a:latin typeface="Times New Roman" panose="02020603050405020304" pitchFamily="18" charset="0"/>
                <a:cs typeface="Times New Roman" panose="02020603050405020304" pitchFamily="18" charset="0"/>
              </a:rPr>
              <a:t>exigenţe</a:t>
            </a:r>
            <a:r>
              <a:rPr lang="ro-RO" dirty="0">
                <a:latin typeface="Times New Roman" panose="02020603050405020304" pitchFamily="18" charset="0"/>
                <a:cs typeface="Times New Roman" panose="02020603050405020304" pitchFamily="18" charset="0"/>
              </a:rPr>
              <a:t> obligatorii. </a:t>
            </a:r>
          </a:p>
        </p:txBody>
      </p:sp>
      <p:pic>
        <p:nvPicPr>
          <p:cNvPr id="4" name="Imagine 3">
            <a:extLst>
              <a:ext uri="{FF2B5EF4-FFF2-40B4-BE49-F238E27FC236}">
                <a16:creationId xmlns:a16="http://schemas.microsoft.com/office/drawing/2014/main" id="{4D937F05-C8D6-4F82-80C1-14349361A84E}"/>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78A9582B-C03E-450B-96D0-7140611C41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920" y="2610387"/>
            <a:ext cx="1761382" cy="515833"/>
          </a:xfrm>
          <a:prstGeom prst="rect">
            <a:avLst/>
          </a:prstGeom>
        </p:spPr>
      </p:pic>
      <p:pic>
        <p:nvPicPr>
          <p:cNvPr id="8" name="Рисунок 9">
            <a:extLst>
              <a:ext uri="{FF2B5EF4-FFF2-40B4-BE49-F238E27FC236}">
                <a16:creationId xmlns:a16="http://schemas.microsoft.com/office/drawing/2014/main" id="{DE7EC893-181A-4C45-B3B2-7476CD73B7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0892" y="3527460"/>
            <a:ext cx="1650410" cy="589880"/>
          </a:xfrm>
          <a:prstGeom prst="rect">
            <a:avLst/>
          </a:prstGeom>
        </p:spPr>
      </p:pic>
      <p:pic>
        <p:nvPicPr>
          <p:cNvPr id="9" name="Рисунок 14">
            <a:extLst>
              <a:ext uri="{FF2B5EF4-FFF2-40B4-BE49-F238E27FC236}">
                <a16:creationId xmlns:a16="http://schemas.microsoft.com/office/drawing/2014/main" id="{3B007590-90CE-4F23-AD37-71982FD1A8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892" y="1904999"/>
            <a:ext cx="1754795" cy="503262"/>
          </a:xfrm>
          <a:prstGeom prst="rect">
            <a:avLst/>
          </a:prstGeom>
        </p:spPr>
      </p:pic>
    </p:spTree>
    <p:extLst>
      <p:ext uri="{BB962C8B-B14F-4D97-AF65-F5344CB8AC3E}">
        <p14:creationId xmlns:p14="http://schemas.microsoft.com/office/powerpoint/2010/main" val="31765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61920" y="800122"/>
            <a:ext cx="8842692" cy="1104877"/>
          </a:xfrm>
        </p:spPr>
        <p:txBody>
          <a:bodyPr>
            <a:normAutofit fontScale="90000"/>
          </a:bodyPr>
          <a:lstStyle/>
          <a:p>
            <a:pPr algn="ctr"/>
            <a:r>
              <a:rPr lang="ro-RO" sz="3600" kern="50" dirty="0">
                <a:effectLst/>
                <a:latin typeface="Arial" panose="020B0604020202020204" pitchFamily="34" charset="0"/>
                <a:ea typeface="SimSun" panose="02010600030101010101" pitchFamily="2" charset="-122"/>
              </a:rPr>
              <a:t>a. Obligațiile generale </a:t>
            </a:r>
            <a:br>
              <a:rPr lang="ro-RO" sz="3600" kern="50" dirty="0">
                <a:effectLst/>
                <a:latin typeface="Arial" panose="020B0604020202020204" pitchFamily="34" charset="0"/>
                <a:ea typeface="SimSun" panose="02010600030101010101" pitchFamily="2" charset="-122"/>
              </a:rPr>
            </a:br>
            <a:r>
              <a:rPr lang="ro-RO" sz="3600" kern="50" dirty="0">
                <a:effectLst/>
                <a:latin typeface="Arial" panose="020B0604020202020204" pitchFamily="34" charset="0"/>
                <a:ea typeface="SimSun" panose="02010600030101010101" pitchFamily="2" charset="-122"/>
              </a:rPr>
              <a:t>stabilite în art.7 din Legea nr.845/1992</a:t>
            </a:r>
            <a:r>
              <a:rPr lang="ro-RO" sz="3600" kern="50" dirty="0">
                <a:effectLst/>
                <a:latin typeface="Arial" panose="020B0604020202020204" pitchFamily="34" charset="0"/>
                <a:ea typeface="Times New Roman" panose="02020603050405020304" pitchFamily="18" charset="0"/>
              </a:rPr>
              <a:t/>
            </a:r>
            <a:br>
              <a:rPr lang="ro-RO" sz="3600" kern="50" dirty="0">
                <a:effectLst/>
                <a:latin typeface="Arial" panose="020B0604020202020204" pitchFamily="34" charset="0"/>
                <a:ea typeface="Times New Roman" panose="02020603050405020304" pitchFamily="18" charset="0"/>
              </a:rPr>
            </a:br>
            <a:r>
              <a:rPr lang="ro-RO" dirty="0"/>
              <a:t/>
            </a:r>
            <a:br>
              <a:rPr lang="ro-RO" dirty="0"/>
            </a:br>
            <a:endParaRPr lang="ro-RO"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661920" y="1905000"/>
            <a:ext cx="9306560" cy="4424680"/>
          </a:xfrm>
        </p:spPr>
        <p:txBody>
          <a:bodyPr>
            <a:normAutofit/>
          </a:bodyPr>
          <a:lstStyle/>
          <a:p>
            <a:pPr marL="0" indent="0" algn="just">
              <a:spcBef>
                <a:spcPts val="0"/>
              </a:spcBef>
              <a:spcAft>
                <a:spcPts val="0"/>
              </a:spcAft>
              <a:buNone/>
            </a:pPr>
            <a:r>
              <a:rPr lang="ro-MD" b="1" dirty="0" smtClean="0">
                <a:effectLst/>
                <a:latin typeface="Times New Roman" panose="02020603050405020304" pitchFamily="18" charset="0"/>
                <a:cs typeface="Times New Roman" panose="02020603050405020304" pitchFamily="18" charset="0"/>
              </a:rPr>
              <a:t>Întreprinderea în conformitate cu legislaţia în vigoare, este obligată: </a:t>
            </a:r>
          </a:p>
          <a:p>
            <a:pPr algn="just">
              <a:spcBef>
                <a:spcPts val="0"/>
              </a:spcBef>
              <a:spcAft>
                <a:spcPts val="0"/>
              </a:spcAft>
            </a:pPr>
            <a:r>
              <a:rPr lang="ro-MD" dirty="0" smtClean="0">
                <a:effectLst/>
                <a:latin typeface="Times New Roman" panose="02020603050405020304" pitchFamily="18" charset="0"/>
                <a:cs typeface="Times New Roman" panose="02020603050405020304" pitchFamily="18" charset="0"/>
              </a:rPr>
              <a:t>să respecte regulile de comportament pe piaţă în condiţiile concurenţei libere, drepturile şi interesele legitime ale consumatorilor să asigure calitatea cuvenită a mărfurilor fabricate (a lucrărilor şi serviciilor prestate); </a:t>
            </a:r>
          </a:p>
          <a:p>
            <a:pPr algn="just">
              <a:spcBef>
                <a:spcPts val="0"/>
              </a:spcBef>
              <a:spcAft>
                <a:spcPts val="0"/>
              </a:spcAft>
            </a:pPr>
            <a:r>
              <a:rPr lang="ro-MD" dirty="0" smtClean="0">
                <a:effectLst/>
                <a:latin typeface="Times New Roman" panose="02020603050405020304" pitchFamily="18" charset="0"/>
                <a:cs typeface="Times New Roman" panose="02020603050405020304" pitchFamily="18" charset="0"/>
              </a:rPr>
              <a:t>să obţină licenţe pentru genurile de activitate care se desfăşoară în bază de licenţă; </a:t>
            </a:r>
          </a:p>
          <a:p>
            <a:pPr algn="just">
              <a:spcBef>
                <a:spcPts val="0"/>
              </a:spcBef>
              <a:spcAft>
                <a:spcPts val="0"/>
              </a:spcAft>
            </a:pPr>
            <a:r>
              <a:rPr lang="ro-MD" dirty="0" smtClean="0">
                <a:effectLst/>
                <a:latin typeface="Times New Roman" panose="02020603050405020304" pitchFamily="18" charset="0"/>
                <a:cs typeface="Times New Roman" panose="02020603050405020304" pitchFamily="18" charset="0"/>
              </a:rPr>
              <a:t>să încheie contracte (acorduri) de muncă cu cetăţenii pe care îi angajează la lucru, după caz, şi contracte colective cu sindicatele care reprezintă interesele colectivelor de muncă. Întreprinderea nu are dreptul de a se opune asocierii în sindicate a lucrătorilor angajaţi pentru a-şi apăra drepturile şi interesele social-economice; </a:t>
            </a:r>
          </a:p>
          <a:p>
            <a:pPr algn="just">
              <a:spcBef>
                <a:spcPts val="0"/>
              </a:spcBef>
              <a:spcAft>
                <a:spcPts val="0"/>
              </a:spcAft>
            </a:pPr>
            <a:r>
              <a:rPr lang="ro-MD" dirty="0" smtClean="0">
                <a:effectLst/>
                <a:latin typeface="Times New Roman" panose="02020603050405020304" pitchFamily="18" charset="0"/>
                <a:cs typeface="Times New Roman" panose="02020603050405020304" pitchFamily="18" charset="0"/>
              </a:rPr>
              <a:t>să păstreze mijloacele băneşti în bănci şi/sau societăţi de plată şi să se achite cu bugetul public naţional, angajaţii, creditorii, precum şi să onoreze celelalte obligaţii de plată prin sistemul financiar-bancar şi/sau sistemele de plăţi, în modul stabilit de actele normative ale Băncii Naţionale a Moldovei; </a:t>
            </a:r>
            <a:endParaRPr lang="ro-MD" dirty="0">
              <a:effectLst/>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4D937F05-C8D6-4F82-80C1-14349361A84E}"/>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78A9582B-C03E-450B-96D0-7140611C41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229" y="2732307"/>
            <a:ext cx="1761382" cy="515833"/>
          </a:xfrm>
          <a:prstGeom prst="rect">
            <a:avLst/>
          </a:prstGeom>
        </p:spPr>
      </p:pic>
      <p:pic>
        <p:nvPicPr>
          <p:cNvPr id="8" name="Рисунок 9">
            <a:extLst>
              <a:ext uri="{FF2B5EF4-FFF2-40B4-BE49-F238E27FC236}">
                <a16:creationId xmlns:a16="http://schemas.microsoft.com/office/drawing/2014/main" id="{DE7EC893-181A-4C45-B3B2-7476CD73B7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334" y="3602241"/>
            <a:ext cx="1650410" cy="589880"/>
          </a:xfrm>
          <a:prstGeom prst="rect">
            <a:avLst/>
          </a:prstGeom>
        </p:spPr>
      </p:pic>
      <p:pic>
        <p:nvPicPr>
          <p:cNvPr id="10" name="Рисунок 14">
            <a:extLst>
              <a:ext uri="{FF2B5EF4-FFF2-40B4-BE49-F238E27FC236}">
                <a16:creationId xmlns:a16="http://schemas.microsoft.com/office/drawing/2014/main" id="{0C4E3549-01F2-43CF-AD7E-E67B719FD0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1995"/>
            <a:ext cx="1754795" cy="503262"/>
          </a:xfrm>
          <a:prstGeom prst="rect">
            <a:avLst/>
          </a:prstGeom>
        </p:spPr>
      </p:pic>
    </p:spTree>
    <p:extLst>
      <p:ext uri="{BB962C8B-B14F-4D97-AF65-F5344CB8AC3E}">
        <p14:creationId xmlns:p14="http://schemas.microsoft.com/office/powerpoint/2010/main" val="600263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661920" y="800122"/>
            <a:ext cx="8842692" cy="1104877"/>
          </a:xfrm>
        </p:spPr>
        <p:txBody>
          <a:bodyPr>
            <a:normAutofit fontScale="90000"/>
          </a:bodyPr>
          <a:lstStyle/>
          <a:p>
            <a:pPr algn="ctr"/>
            <a:r>
              <a:rPr lang="ro-RO" sz="3600" kern="50" dirty="0">
                <a:effectLst/>
                <a:latin typeface="Arial" panose="020B0604020202020204" pitchFamily="34" charset="0"/>
                <a:ea typeface="Times New Roman" panose="02020603050405020304" pitchFamily="18" charset="0"/>
              </a:rPr>
              <a:t/>
            </a:r>
            <a:br>
              <a:rPr lang="ro-RO" sz="3600" kern="50" dirty="0">
                <a:effectLst/>
                <a:latin typeface="Arial" panose="020B0604020202020204" pitchFamily="34" charset="0"/>
                <a:ea typeface="Times New Roman" panose="02020603050405020304" pitchFamily="18" charset="0"/>
              </a:rPr>
            </a:br>
            <a:r>
              <a:rPr lang="ro-RO" dirty="0"/>
              <a:t/>
            </a:r>
            <a:br>
              <a:rPr lang="ro-RO" dirty="0"/>
            </a:br>
            <a:endParaRPr lang="ro-RO"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661920" y="1905000"/>
            <a:ext cx="9306560" cy="4424680"/>
          </a:xfrm>
        </p:spPr>
        <p:txBody>
          <a:bodyPr>
            <a:normAutofit/>
          </a:bodyPr>
          <a:lstStyle/>
          <a:p>
            <a:pPr algn="just">
              <a:spcBef>
                <a:spcPts val="0"/>
              </a:spcBef>
              <a:spcAft>
                <a:spcPts val="0"/>
              </a:spcAft>
            </a:pPr>
            <a:r>
              <a:rPr lang="ro-MD" sz="2000" dirty="0" smtClean="0">
                <a:effectLst/>
                <a:latin typeface="Times New Roman" panose="02020603050405020304" pitchFamily="18" charset="0"/>
                <a:cs typeface="Times New Roman" panose="02020603050405020304" pitchFamily="18" charset="0"/>
              </a:rPr>
              <a:t>să remunereze lucrătorii angajaţi la un nivel care să nu fie inferior salariului minim stabilit pe republică; </a:t>
            </a:r>
          </a:p>
          <a:p>
            <a:pPr algn="just">
              <a:spcBef>
                <a:spcPts val="0"/>
              </a:spcBef>
              <a:spcAft>
                <a:spcPts val="0"/>
              </a:spcAft>
            </a:pPr>
            <a:r>
              <a:rPr lang="ro-MD" sz="2000" dirty="0" smtClean="0">
                <a:effectLst/>
                <a:latin typeface="Times New Roman" panose="02020603050405020304" pitchFamily="18" charset="0"/>
                <a:cs typeface="Times New Roman" panose="02020603050405020304" pitchFamily="18" charset="0"/>
              </a:rPr>
              <a:t>să asigure în conformitate cu contractele (acordurile) de muncă încheiate, crearea unor condiţii normale de muncă, respectarea tehnicii securităţii, normelor de producţie şi sanitare, ale securităţii antiincendiare, precum şi protecţia mediului înconjurător; </a:t>
            </a:r>
          </a:p>
          <a:p>
            <a:pPr algn="just">
              <a:spcBef>
                <a:spcPts val="0"/>
              </a:spcBef>
              <a:spcAft>
                <a:spcPts val="0"/>
              </a:spcAft>
            </a:pPr>
            <a:r>
              <a:rPr lang="ro-MD" sz="2000" dirty="0" smtClean="0">
                <a:effectLst/>
                <a:latin typeface="Times New Roman" panose="02020603050405020304" pitchFamily="18" charset="0"/>
                <a:cs typeface="Times New Roman" panose="02020603050405020304" pitchFamily="18" charset="0"/>
              </a:rPr>
              <a:t>să efectueze asigurarea socială şi alte tipuri de asigurare obligatorie a lucrătorilor angajaţi; </a:t>
            </a:r>
          </a:p>
          <a:p>
            <a:r>
              <a:rPr lang="ro-MD" sz="2000" dirty="0" smtClean="0">
                <a:effectLst/>
                <a:latin typeface="Times New Roman" panose="02020603050405020304" pitchFamily="18" charset="0"/>
                <a:cs typeface="Times New Roman" panose="02020603050405020304" pitchFamily="18" charset="0"/>
              </a:rPr>
              <a:t>să păstreze, conform termenelor stabilite, documentele create în procesul activităţii sale, iar în caz de încetare a activităţii, să transmită în arhiva de stat documentele ce fac parte din Fondul Arhivistic al Republicii Moldova şi documentele privind personalul scriptic.</a:t>
            </a:r>
            <a:endParaRPr lang="ro-MD" sz="2000" dirty="0">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4D937F05-C8D6-4F82-80C1-14349361A84E}"/>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78A9582B-C03E-450B-96D0-7140611C41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229" y="2913167"/>
            <a:ext cx="1761382" cy="515833"/>
          </a:xfrm>
          <a:prstGeom prst="rect">
            <a:avLst/>
          </a:prstGeom>
        </p:spPr>
      </p:pic>
      <p:pic>
        <p:nvPicPr>
          <p:cNvPr id="8" name="Рисунок 9">
            <a:extLst>
              <a:ext uri="{FF2B5EF4-FFF2-40B4-BE49-F238E27FC236}">
                <a16:creationId xmlns:a16="http://schemas.microsoft.com/office/drawing/2014/main" id="{DE7EC893-181A-4C45-B3B2-7476CD73B7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201" y="3737165"/>
            <a:ext cx="1650410" cy="589880"/>
          </a:xfrm>
          <a:prstGeom prst="rect">
            <a:avLst/>
          </a:prstGeom>
        </p:spPr>
      </p:pic>
      <p:pic>
        <p:nvPicPr>
          <p:cNvPr id="9" name="Рисунок 14">
            <a:extLst>
              <a:ext uri="{FF2B5EF4-FFF2-40B4-BE49-F238E27FC236}">
                <a16:creationId xmlns:a16="http://schemas.microsoft.com/office/drawing/2014/main" id="{ABE1990A-2404-44D5-88E2-C36AA93BB5C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16" y="2053480"/>
            <a:ext cx="1754795" cy="503262"/>
          </a:xfrm>
          <a:prstGeom prst="rect">
            <a:avLst/>
          </a:prstGeom>
        </p:spPr>
      </p:pic>
    </p:spTree>
    <p:extLst>
      <p:ext uri="{BB962C8B-B14F-4D97-AF65-F5344CB8AC3E}">
        <p14:creationId xmlns:p14="http://schemas.microsoft.com/office/powerpoint/2010/main" val="3863769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3E0D451-655B-4C80-A662-35A1C1171D76}"/>
              </a:ext>
            </a:extLst>
          </p:cNvPr>
          <p:cNvSpPr>
            <a:spLocks noGrp="1"/>
          </p:cNvSpPr>
          <p:nvPr>
            <p:ph type="title"/>
          </p:nvPr>
        </p:nvSpPr>
        <p:spPr>
          <a:xfrm>
            <a:off x="2702560" y="985520"/>
            <a:ext cx="8802052" cy="919479"/>
          </a:xfrm>
        </p:spPr>
        <p:txBody>
          <a:bodyPr>
            <a:normAutofit fontScale="90000"/>
          </a:bodyPr>
          <a:lstStyle/>
          <a:p>
            <a:pPr algn="ctr"/>
            <a:r>
              <a:rPr lang="ro-RO" sz="3600" kern="50" dirty="0">
                <a:effectLst/>
                <a:latin typeface="Arial" panose="020B0604020202020204" pitchFamily="34" charset="0"/>
                <a:ea typeface="SimSun" panose="02010600030101010101" pitchFamily="2" charset="-122"/>
              </a:rPr>
              <a:t>b. Rolul</a:t>
            </a:r>
            <a:r>
              <a:rPr lang="ro-RO" sz="3600" b="1" kern="50" dirty="0">
                <a:effectLst/>
                <a:latin typeface="Arial" panose="020B0604020202020204" pitchFamily="34" charset="0"/>
                <a:ea typeface="SimSun" panose="02010600030101010101" pitchFamily="2" charset="-122"/>
              </a:rPr>
              <a:t> </a:t>
            </a:r>
            <a:r>
              <a:rPr lang="ro-RO" dirty="0">
                <a:effectLst/>
              </a:rPr>
              <a:t>Comisiei </a:t>
            </a:r>
            <a:r>
              <a:rPr lang="ro-RO" dirty="0" err="1">
                <a:effectLst/>
              </a:rPr>
              <a:t>Naţionale</a:t>
            </a:r>
            <a:r>
              <a:rPr lang="ro-RO" dirty="0">
                <a:effectLst/>
              </a:rPr>
              <a:t> pentru </a:t>
            </a:r>
            <a:r>
              <a:rPr lang="ro-RO" dirty="0" err="1">
                <a:effectLst/>
              </a:rPr>
              <a:t>Antreprenoriat</a:t>
            </a:r>
            <a:r>
              <a:rPr lang="ro-RO" dirty="0">
                <a:effectLst/>
              </a:rPr>
              <a:t> Social </a:t>
            </a:r>
            <a:r>
              <a:rPr lang="ro-RO" sz="3600" kern="50" dirty="0">
                <a:effectLst/>
                <a:latin typeface="Arial" panose="020B0604020202020204" pitchFamily="34" charset="0"/>
                <a:ea typeface="Times New Roman" panose="02020603050405020304" pitchFamily="18" charset="0"/>
              </a:rPr>
              <a:t/>
            </a:r>
            <a:br>
              <a:rPr lang="ro-RO" sz="3600" kern="50" dirty="0">
                <a:effectLst/>
                <a:latin typeface="Arial" panose="020B0604020202020204" pitchFamily="34" charset="0"/>
                <a:ea typeface="Times New Roman" panose="02020603050405020304" pitchFamily="18" charset="0"/>
              </a:rPr>
            </a:br>
            <a:r>
              <a:rPr lang="ro-RO" dirty="0"/>
              <a:t/>
            </a:r>
            <a:br>
              <a:rPr lang="ro-RO" dirty="0"/>
            </a:br>
            <a:endParaRPr lang="ro-RO" dirty="0"/>
          </a:p>
        </p:txBody>
      </p:sp>
      <p:sp>
        <p:nvSpPr>
          <p:cNvPr id="3" name="Substituent conținut 2">
            <a:extLst>
              <a:ext uri="{FF2B5EF4-FFF2-40B4-BE49-F238E27FC236}">
                <a16:creationId xmlns:a16="http://schemas.microsoft.com/office/drawing/2014/main" id="{4A39D672-27E7-4F0A-AB30-3FD58FD61DFB}"/>
              </a:ext>
            </a:extLst>
          </p:cNvPr>
          <p:cNvSpPr>
            <a:spLocks noGrp="1"/>
          </p:cNvSpPr>
          <p:nvPr>
            <p:ph idx="1"/>
          </p:nvPr>
        </p:nvSpPr>
        <p:spPr>
          <a:xfrm>
            <a:off x="2391302" y="2313444"/>
            <a:ext cx="9627978" cy="4463275"/>
          </a:xfrm>
        </p:spPr>
        <p:txBody>
          <a:bodyPr>
            <a:normAutofit/>
          </a:bodyPr>
          <a:lstStyle/>
          <a:p>
            <a:pPr marL="0" indent="0" algn="just">
              <a:spcBef>
                <a:spcPts val="0"/>
              </a:spcBef>
              <a:spcAft>
                <a:spcPts val="0"/>
              </a:spcAft>
              <a:buNone/>
            </a:pPr>
            <a:endParaRPr lang="ro-RO" b="1" dirty="0">
              <a:effectLst/>
            </a:endParaRPr>
          </a:p>
          <a:p>
            <a:pPr marL="0" indent="0" algn="just">
              <a:spcBef>
                <a:spcPts val="0"/>
              </a:spcBef>
              <a:spcAft>
                <a:spcPts val="0"/>
              </a:spcAft>
              <a:buNone/>
            </a:pPr>
            <a:r>
              <a:rPr lang="ro-MD" sz="2000" b="1" dirty="0" smtClean="0">
                <a:effectLst/>
                <a:latin typeface="Times New Roman" panose="02020603050405020304" pitchFamily="18" charset="0"/>
                <a:cs typeface="Times New Roman" panose="02020603050405020304" pitchFamily="18" charset="0"/>
              </a:rPr>
              <a:t>1.</a:t>
            </a:r>
            <a:r>
              <a:rPr lang="ro-MD" sz="2000" dirty="0" smtClean="0">
                <a:effectLst/>
                <a:latin typeface="Times New Roman" panose="02020603050405020304" pitchFamily="18" charset="0"/>
                <a:cs typeface="Times New Roman" panose="02020603050405020304" pitchFamily="18" charset="0"/>
              </a:rPr>
              <a:t> Comisia Naţională pentru Antreprenoriat Social (în continuare</a:t>
            </a:r>
            <a:r>
              <a:rPr lang="ro-MD" sz="2000" i="1" dirty="0" smtClean="0">
                <a:effectLst/>
                <a:latin typeface="Times New Roman" panose="02020603050405020304" pitchFamily="18" charset="0"/>
                <a:cs typeface="Times New Roman" panose="02020603050405020304" pitchFamily="18" charset="0"/>
              </a:rPr>
              <a:t> – Comisie</a:t>
            </a:r>
            <a:r>
              <a:rPr lang="ro-MD" sz="2000" dirty="0" smtClean="0">
                <a:effectLst/>
                <a:latin typeface="Times New Roman" panose="02020603050405020304" pitchFamily="18" charset="0"/>
                <a:cs typeface="Times New Roman" panose="02020603050405020304" pitchFamily="18" charset="0"/>
              </a:rPr>
              <a:t>) este un organ colegial care se instituie prin ordinul ministrului economiei şi infrastructurii şi exercită următoarele atribuţii principale:</a:t>
            </a:r>
          </a:p>
          <a:p>
            <a:pPr algn="just">
              <a:spcBef>
                <a:spcPts val="0"/>
              </a:spcBef>
              <a:spcAft>
                <a:spcPts val="0"/>
              </a:spcAft>
            </a:pPr>
            <a:r>
              <a:rPr lang="ro-MD" sz="2000" dirty="0" smtClean="0">
                <a:effectLst/>
                <a:latin typeface="Times New Roman" panose="02020603050405020304" pitchFamily="18" charset="0"/>
                <a:cs typeface="Times New Roman" panose="02020603050405020304" pitchFamily="18" charset="0"/>
              </a:rPr>
              <a:t>a) elaborează studii şi rapoarte în domeniul antreprenoriatului social;</a:t>
            </a:r>
          </a:p>
          <a:p>
            <a:pPr algn="just">
              <a:spcBef>
                <a:spcPts val="0"/>
              </a:spcBef>
              <a:spcAft>
                <a:spcPts val="0"/>
              </a:spcAft>
            </a:pPr>
            <a:r>
              <a:rPr lang="ro-MD" sz="2000" dirty="0" smtClean="0">
                <a:effectLst/>
                <a:latin typeface="Times New Roman" panose="02020603050405020304" pitchFamily="18" charset="0"/>
                <a:cs typeface="Times New Roman" panose="02020603050405020304" pitchFamily="18" charset="0"/>
              </a:rPr>
              <a:t>b) participă la elaborarea politicilor publice şi a actelor normative în domeniul antreprenoriatului social;</a:t>
            </a:r>
          </a:p>
          <a:p>
            <a:pPr algn="just">
              <a:spcBef>
                <a:spcPts val="0"/>
              </a:spcBef>
              <a:spcAft>
                <a:spcPts val="0"/>
              </a:spcAft>
            </a:pPr>
            <a:r>
              <a:rPr lang="ro-MD" sz="2000" dirty="0" smtClean="0">
                <a:effectLst/>
                <a:latin typeface="Times New Roman" panose="02020603050405020304" pitchFamily="18" charset="0"/>
                <a:cs typeface="Times New Roman" panose="02020603050405020304" pitchFamily="18" charset="0"/>
              </a:rPr>
              <a:t>c) înaintează recomandări privind îmbunătăţirea mediului de dezvoltare a antreprenoriatului social;</a:t>
            </a:r>
          </a:p>
          <a:p>
            <a:r>
              <a:rPr lang="ro-MD" sz="2000" dirty="0" smtClean="0">
                <a:effectLst/>
                <a:latin typeface="Times New Roman" panose="02020603050405020304" pitchFamily="18" charset="0"/>
                <a:cs typeface="Times New Roman" panose="02020603050405020304" pitchFamily="18" charset="0"/>
              </a:rPr>
              <a:t>d) atribuie şi retrage statutul de întreprindere socială sau întreprindere socială de inserţie.</a:t>
            </a:r>
            <a:endParaRPr lang="ro-MD" sz="2000" dirty="0">
              <a:latin typeface="Times New Roman" panose="02020603050405020304" pitchFamily="18" charset="0"/>
              <a:cs typeface="Times New Roman" panose="02020603050405020304" pitchFamily="18" charset="0"/>
            </a:endParaRPr>
          </a:p>
        </p:txBody>
      </p:sp>
      <p:pic>
        <p:nvPicPr>
          <p:cNvPr id="4" name="Imagine 3">
            <a:extLst>
              <a:ext uri="{FF2B5EF4-FFF2-40B4-BE49-F238E27FC236}">
                <a16:creationId xmlns:a16="http://schemas.microsoft.com/office/drawing/2014/main" id="{4D937F05-C8D6-4F82-80C1-14349361A84E}"/>
              </a:ext>
            </a:extLst>
          </p:cNvPr>
          <p:cNvPicPr>
            <a:picLocks noChangeAspect="1"/>
          </p:cNvPicPr>
          <p:nvPr/>
        </p:nvPicPr>
        <p:blipFill>
          <a:blip r:embed="rId2"/>
          <a:stretch>
            <a:fillRect/>
          </a:stretch>
        </p:blipFill>
        <p:spPr>
          <a:xfrm>
            <a:off x="3342639" y="0"/>
            <a:ext cx="6764375" cy="800123"/>
          </a:xfrm>
          <a:prstGeom prst="rect">
            <a:avLst/>
          </a:prstGeom>
        </p:spPr>
      </p:pic>
      <p:pic>
        <p:nvPicPr>
          <p:cNvPr id="5" name="Рисунок 2">
            <a:extLst>
              <a:ext uri="{FF2B5EF4-FFF2-40B4-BE49-F238E27FC236}">
                <a16:creationId xmlns:a16="http://schemas.microsoft.com/office/drawing/2014/main" id="{78A9582B-C03E-450B-96D0-7140611C41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920" y="3429000"/>
            <a:ext cx="1761382" cy="515833"/>
          </a:xfrm>
          <a:prstGeom prst="rect">
            <a:avLst/>
          </a:prstGeom>
        </p:spPr>
      </p:pic>
      <p:pic>
        <p:nvPicPr>
          <p:cNvPr id="8" name="Рисунок 9">
            <a:extLst>
              <a:ext uri="{FF2B5EF4-FFF2-40B4-BE49-F238E27FC236}">
                <a16:creationId xmlns:a16="http://schemas.microsoft.com/office/drawing/2014/main" id="{DE7EC893-181A-4C45-B3B2-7476CD73B7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16" y="4288449"/>
            <a:ext cx="1650410" cy="589880"/>
          </a:xfrm>
          <a:prstGeom prst="rect">
            <a:avLst/>
          </a:prstGeom>
        </p:spPr>
      </p:pic>
      <p:pic>
        <p:nvPicPr>
          <p:cNvPr id="9" name="Рисунок 14">
            <a:extLst>
              <a:ext uri="{FF2B5EF4-FFF2-40B4-BE49-F238E27FC236}">
                <a16:creationId xmlns:a16="http://schemas.microsoft.com/office/drawing/2014/main" id="{1D37514D-F8D8-43CB-907D-2FF8249810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9920" y="2546054"/>
            <a:ext cx="1754795" cy="503262"/>
          </a:xfrm>
          <a:prstGeom prst="rect">
            <a:avLst/>
          </a:prstGeom>
        </p:spPr>
      </p:pic>
    </p:spTree>
    <p:extLst>
      <p:ext uri="{BB962C8B-B14F-4D97-AF65-F5344CB8AC3E}">
        <p14:creationId xmlns:p14="http://schemas.microsoft.com/office/powerpoint/2010/main" val="164811302"/>
      </p:ext>
    </p:extLst>
  </p:cSld>
  <p:clrMapOvr>
    <a:masterClrMapping/>
  </p:clrMapOvr>
</p:sld>
</file>

<file path=ppt/theme/theme1.xml><?xml version="1.0" encoding="utf-8"?>
<a:theme xmlns:a="http://schemas.openxmlformats.org/drawingml/2006/main" name="Adier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dier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diere">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1148</TotalTime>
  <Words>2463</Words>
  <Application>Microsoft Office PowerPoint</Application>
  <PresentationFormat>Широкоэкранный</PresentationFormat>
  <Paragraphs>238</Paragraphs>
  <Slides>33</Slides>
  <Notes>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33</vt:i4>
      </vt:variant>
    </vt:vector>
  </HeadingPairs>
  <TitlesOfParts>
    <vt:vector size="43" baseType="lpstr">
      <vt:lpstr>DengXian</vt:lpstr>
      <vt:lpstr>SimSun</vt:lpstr>
      <vt:lpstr>Arial</vt:lpstr>
      <vt:lpstr>Calibri</vt:lpstr>
      <vt:lpstr>Century Gothic</vt:lpstr>
      <vt:lpstr>PT Serif</vt:lpstr>
      <vt:lpstr>Times New Roman</vt:lpstr>
      <vt:lpstr>Wingdings</vt:lpstr>
      <vt:lpstr>Wingdings 3</vt:lpstr>
      <vt:lpstr>Adiere</vt:lpstr>
      <vt:lpstr>         TEMA NR.2  Obligațiile legale ale antreprenorului pentru dezvoltarea  unei afaceri sociale Formator: Dr.hab. Plotnic Olesea, profesor universitar</vt:lpstr>
      <vt:lpstr> Unități de conținut:</vt:lpstr>
      <vt:lpstr> Obiective de referință</vt:lpstr>
      <vt:lpstr>Biobliografia recomandată</vt:lpstr>
      <vt:lpstr> Evaluare inițială a cunoștințelor în domeniul Antreprenoriatului social</vt:lpstr>
      <vt:lpstr>1. Intervenția statului în activitatea antreprenorului social  </vt:lpstr>
      <vt:lpstr>a. Obligațiile generale  stabilite în art.7 din Legea nr.845/1992  </vt:lpstr>
      <vt:lpstr>  </vt:lpstr>
      <vt:lpstr>b. Rolul Comisiei Naţionale pentru Antreprenoriat Social   </vt:lpstr>
      <vt:lpstr>2. Obligaţia antreprenorului social de a obţine actul permisiv</vt:lpstr>
      <vt:lpstr> a. Categoriile de acte permisive </vt:lpstr>
      <vt:lpstr> b. Organele de licențiere </vt:lpstr>
      <vt:lpstr> c. Procedura de eliberare a actului permisiv </vt:lpstr>
      <vt:lpstr> 3. Obligaţia antreprenorului social de a ţine contabilitatea </vt:lpstr>
      <vt:lpstr>a. Persoana responsabilă pentru ținerea contabilității </vt:lpstr>
      <vt:lpstr>b. Răspunderea pentru ținerea defectuoasă a contabilității</vt:lpstr>
      <vt:lpstr>4. Obligaţia întreprinzătorilor de a exercita activitatea în limita concurenţei licite </vt:lpstr>
      <vt:lpstr> a. Tipurile de acțiuni anticoncurențiale</vt:lpstr>
      <vt:lpstr> b. Funcțiile concurenței</vt:lpstr>
      <vt:lpstr> c. Practici  monopoliste</vt:lpstr>
      <vt:lpstr> d. Concurența neloială</vt:lpstr>
      <vt:lpstr> 4. Obligaţia întreprinzătorilor de a plăti impozitele şi taxele </vt:lpstr>
      <vt:lpstr>5. Obligaţia întreprinzătorilor de protecţie a mediului </vt:lpstr>
      <vt:lpstr> 6. Obligația respectării standardelor și drepturilor consumatorilor  </vt:lpstr>
      <vt:lpstr>a. Cine poate fi consumator?</vt:lpstr>
      <vt:lpstr>b. Drepturile în cazul unui produs corespunzător</vt:lpstr>
      <vt:lpstr>c. Drepturile în cazul unui produs necorespunzător</vt:lpstr>
      <vt:lpstr>Activitatea practică nr.1</vt:lpstr>
      <vt:lpstr>Презентация PowerPoint</vt:lpstr>
      <vt:lpstr>Презентация PowerPoint</vt:lpstr>
      <vt:lpstr>Activitatea practică nr.2</vt:lpstr>
      <vt:lpstr>Activitatea practică nr.2</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NR.1  ANTREPRENORIATUL SOCIAL ȘI OBIECTIVELE DEZVOLTĂRII DURABILE Formator: Dr.hab. Plotnic Olesea</dc:title>
  <dc:creator>HP</dc:creator>
  <cp:lastModifiedBy>User</cp:lastModifiedBy>
  <cp:revision>15</cp:revision>
  <dcterms:created xsi:type="dcterms:W3CDTF">2022-02-09T12:27:37Z</dcterms:created>
  <dcterms:modified xsi:type="dcterms:W3CDTF">2022-02-14T08:29:35Z</dcterms:modified>
</cp:coreProperties>
</file>